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8" r:id="rId3"/>
    <p:sldId id="269" r:id="rId4"/>
    <p:sldId id="257" r:id="rId5"/>
    <p:sldId id="258" r:id="rId6"/>
    <p:sldId id="271" r:id="rId7"/>
    <p:sldId id="272" r:id="rId8"/>
    <p:sldId id="273" r:id="rId9"/>
    <p:sldId id="260" r:id="rId10"/>
    <p:sldId id="274" r:id="rId11"/>
    <p:sldId id="264" r:id="rId12"/>
    <p:sldId id="266" r:id="rId13"/>
    <p:sldId id="261" r:id="rId14"/>
    <p:sldId id="262" r:id="rId15"/>
    <p:sldId id="263" r:id="rId16"/>
    <p:sldId id="259" r:id="rId17"/>
    <p:sldId id="265" r:id="rId18"/>
    <p:sldId id="26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8321ADF-76ED-48F0-BE64-4B81B4AB0BD2}" type="datetimeFigureOut">
              <a:rPr lang="en-US" smtClean="0"/>
              <a:t>9/2/2013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72E8F08C-8A2F-4AA3-ADC8-1B82F69A9B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matadornetwork.com/bnt/10-revolutionary-acts-of-courage-by-ordinary-people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astellar" pitchFamily="18" charset="0"/>
              </a:rPr>
              <a:t>The Age of Revolutions</a:t>
            </a:r>
            <a:endParaRPr lang="en-US" dirty="0"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situations in Europe lead up to the various revolutions?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447800"/>
            <a:ext cx="3886200" cy="5029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1. Abuse of Power by the Catholic Church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Church was not living up to the lessons it was preaching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Selling Indulgences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Nepotism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Scandals 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Schisms</a:t>
            </a:r>
          </a:p>
          <a:p>
            <a:pPr marL="788670" lvl="1" indent="-514350">
              <a:buFont typeface="Arial" pitchFamily="34" charset="0"/>
              <a:buChar char="•"/>
            </a:pPr>
            <a:r>
              <a:rPr lang="en-US" dirty="0" smtClean="0"/>
              <a:t>Rise of thinkers and challengers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en-US" dirty="0" smtClean="0"/>
              <a:t>Luther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en-US" dirty="0" smtClean="0"/>
              <a:t>Wycliffe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en-US" dirty="0" smtClean="0"/>
              <a:t>Calvin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en-US" dirty="0" smtClean="0"/>
              <a:t>Zwingli</a:t>
            </a:r>
          </a:p>
          <a:p>
            <a:pPr marL="1062990" lvl="2" indent="-514350">
              <a:buFont typeface="Arial" pitchFamily="34" charset="0"/>
              <a:buChar char="•"/>
            </a:pPr>
            <a:r>
              <a:rPr lang="en-US" dirty="0" smtClean="0"/>
              <a:t>Henry VII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295" y="1524000"/>
            <a:ext cx="4448780" cy="509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490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situations in Europe lead up to the various revolutions?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pPr>
              <a:buNone/>
            </a:pPr>
            <a:r>
              <a:rPr lang="en-US" dirty="0"/>
              <a:t>2</a:t>
            </a:r>
            <a:r>
              <a:rPr lang="en-US" dirty="0" smtClean="0"/>
              <a:t>. </a:t>
            </a:r>
            <a:r>
              <a:rPr lang="en-US" dirty="0" smtClean="0"/>
              <a:t>New view of the world</a:t>
            </a:r>
          </a:p>
          <a:p>
            <a:pPr lvl="1"/>
            <a:r>
              <a:rPr lang="en-US" dirty="0" smtClean="0"/>
              <a:t>Scientific advances in the 16</a:t>
            </a:r>
            <a:r>
              <a:rPr lang="en-US" baseline="30000" dirty="0" smtClean="0"/>
              <a:t>th</a:t>
            </a:r>
            <a:r>
              <a:rPr lang="en-US" dirty="0" smtClean="0"/>
              <a:t> and 17</a:t>
            </a:r>
            <a:r>
              <a:rPr lang="en-US" baseline="30000" dirty="0" smtClean="0"/>
              <a:t>th</a:t>
            </a:r>
            <a:r>
              <a:rPr lang="en-US" dirty="0" smtClean="0"/>
              <a:t> century</a:t>
            </a:r>
          </a:p>
          <a:p>
            <a:pPr lvl="2"/>
            <a:r>
              <a:rPr lang="en-US" dirty="0" smtClean="0"/>
              <a:t>Solar centered view of the world (Copernicus &amp; Galileo)</a:t>
            </a:r>
          </a:p>
          <a:p>
            <a:pPr lvl="2"/>
            <a:r>
              <a:rPr lang="en-US" dirty="0" smtClean="0"/>
              <a:t>Scientific method (Francis Bacon)</a:t>
            </a:r>
          </a:p>
          <a:p>
            <a:pPr lvl="2"/>
            <a:r>
              <a:rPr lang="en-US" dirty="0" smtClean="0"/>
              <a:t>Gravity (Isaac Newton)</a:t>
            </a:r>
          </a:p>
          <a:p>
            <a:pPr lvl="2"/>
            <a:r>
              <a:rPr lang="en-US" dirty="0" smtClean="0"/>
              <a:t>The human body (Andreas Vesalius)</a:t>
            </a:r>
          </a:p>
          <a:p>
            <a:pPr lvl="2"/>
            <a:r>
              <a:rPr lang="en-US" dirty="0" smtClean="0"/>
              <a:t>The telescope, microscope, time-keeping devices, farming advances, household devices, steam machines – all help lead to industrial revolutions.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9600"/>
            <a:ext cx="2371725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914400"/>
            <a:ext cx="1914525" cy="239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4114800"/>
            <a:ext cx="180975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29000" y="4419600"/>
            <a:ext cx="2362200" cy="22520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0207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situations in Europe lead up to the various revolutions?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5334000" cy="54102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New View of Humanity</a:t>
            </a:r>
          </a:p>
          <a:p>
            <a:pPr lvl="1"/>
            <a:r>
              <a:rPr lang="en-US" dirty="0" smtClean="0"/>
              <a:t>People less interested in Religion and more interested in the world around them</a:t>
            </a:r>
          </a:p>
          <a:p>
            <a:pPr lvl="1"/>
            <a:r>
              <a:rPr lang="en-US" dirty="0" smtClean="0"/>
              <a:t>Belief that people were capable of doing anything they set their mind to.</a:t>
            </a:r>
          </a:p>
          <a:p>
            <a:pPr lvl="2"/>
            <a:r>
              <a:rPr lang="en-US" i="1" dirty="0" smtClean="0"/>
              <a:t>Humanism;  a system or mode of thought in which human interests predominate.</a:t>
            </a:r>
          </a:p>
          <a:p>
            <a:pPr lvl="1"/>
            <a:r>
              <a:rPr lang="en-US" dirty="0" smtClean="0"/>
              <a:t>Seen in art – Greek and Roman themes; concentration on ordinary people and their lives; writing on life, love, and history; questions on the meaning of life and philosophy. </a:t>
            </a:r>
          </a:p>
          <a:p>
            <a:pPr lvl="1"/>
            <a:r>
              <a:rPr lang="en-US" dirty="0" smtClean="0"/>
              <a:t>Printing press – books and ideas are spread further and faster. Printing of illustrations as well (helpful for the illiterate)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83086" y="603748"/>
            <a:ext cx="1828800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5105400"/>
            <a:ext cx="282892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4600" y="3200400"/>
            <a:ext cx="25241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situations in Europe lead up to the various revolutions?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447800"/>
            <a:ext cx="6172200" cy="51816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None/>
            </a:pPr>
            <a:r>
              <a:rPr lang="en-US" dirty="0"/>
              <a:t>4</a:t>
            </a:r>
            <a:r>
              <a:rPr lang="en-US" dirty="0" smtClean="0"/>
              <a:t>. </a:t>
            </a:r>
            <a:r>
              <a:rPr lang="en-US" dirty="0" smtClean="0"/>
              <a:t> </a:t>
            </a:r>
            <a:r>
              <a:rPr lang="en-US" dirty="0" smtClean="0"/>
              <a:t>Prosperity</a:t>
            </a:r>
          </a:p>
          <a:p>
            <a:pPr lvl="1"/>
            <a:r>
              <a:rPr lang="en-US" dirty="0" smtClean="0"/>
              <a:t>Economic </a:t>
            </a:r>
            <a:r>
              <a:rPr lang="en-US" dirty="0" smtClean="0"/>
              <a:t>growth</a:t>
            </a:r>
          </a:p>
          <a:p>
            <a:pPr lvl="2"/>
            <a:r>
              <a:rPr lang="en-US" b="1" dirty="0"/>
              <a:t>Due to improvements in agricultural production</a:t>
            </a:r>
            <a:r>
              <a:rPr lang="en-US" dirty="0"/>
              <a:t>.</a:t>
            </a:r>
          </a:p>
          <a:p>
            <a:pPr lvl="3"/>
            <a:r>
              <a:rPr lang="en-US" dirty="0"/>
              <a:t>Fewer farmers needed to feed the population</a:t>
            </a:r>
          </a:p>
          <a:p>
            <a:pPr lvl="3"/>
            <a:r>
              <a:rPr lang="en-US" dirty="0"/>
              <a:t>Consolidation of strips of fields, improvement in soil, large singular crop production, draining marshes, and high yielding crops brought over from the Americas.</a:t>
            </a:r>
          </a:p>
          <a:p>
            <a:pPr lvl="2"/>
            <a:r>
              <a:rPr lang="en-US" b="1" dirty="0"/>
              <a:t>Agriculture still the backbone</a:t>
            </a:r>
          </a:p>
          <a:p>
            <a:pPr lvl="3"/>
            <a:r>
              <a:rPr lang="en-US" dirty="0"/>
              <a:t>Industries needed raw materials for production</a:t>
            </a:r>
          </a:p>
          <a:p>
            <a:pPr lvl="4"/>
            <a:r>
              <a:rPr lang="en-US" dirty="0"/>
              <a:t>Hides – shoes / wool – cloth / grapes &amp; hops – wine &amp; beer</a:t>
            </a:r>
          </a:p>
          <a:p>
            <a:pPr lvl="3"/>
            <a:r>
              <a:rPr lang="en-US" dirty="0"/>
              <a:t>Workers no longer tied to the land as serfs</a:t>
            </a:r>
          </a:p>
          <a:p>
            <a:pPr lvl="4"/>
            <a:r>
              <a:rPr lang="en-US" dirty="0"/>
              <a:t>They owned their land or were tenant farmers</a:t>
            </a:r>
          </a:p>
          <a:p>
            <a:pPr lvl="4"/>
            <a:r>
              <a:rPr lang="en-US" dirty="0"/>
              <a:t>Many moved to towns to find work changing the population landscape from a rural one to an urban one</a:t>
            </a:r>
          </a:p>
          <a:p>
            <a:pPr lvl="2"/>
            <a:r>
              <a:rPr lang="en-US" b="1" dirty="0" smtClean="0"/>
              <a:t>Industrialization begins</a:t>
            </a:r>
            <a:endParaRPr lang="en-US" b="1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06510" y="1066800"/>
            <a:ext cx="277556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69037" y="3810000"/>
            <a:ext cx="2703513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situations in Europe lead up to the various revolutions?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447800"/>
            <a:ext cx="8991600" cy="4572000"/>
          </a:xfrm>
        </p:spPr>
        <p:txBody>
          <a:bodyPr/>
          <a:lstStyle/>
          <a:p>
            <a:r>
              <a:rPr lang="en-US" dirty="0" smtClean="0"/>
              <a:t>Prosperity cont.</a:t>
            </a:r>
          </a:p>
          <a:p>
            <a:pPr lvl="1"/>
            <a:r>
              <a:rPr lang="en-US" dirty="0" smtClean="0"/>
              <a:t>Trade and overseas exploration</a:t>
            </a:r>
          </a:p>
          <a:p>
            <a:pPr lvl="2"/>
            <a:r>
              <a:rPr lang="en-US" dirty="0" smtClean="0"/>
              <a:t>Empires established</a:t>
            </a:r>
          </a:p>
          <a:p>
            <a:pPr lvl="1"/>
            <a:r>
              <a:rPr lang="en-US" dirty="0" smtClean="0"/>
              <a:t>Trade encourages growth of the middle class</a:t>
            </a:r>
          </a:p>
          <a:p>
            <a:pPr lvl="2"/>
            <a:r>
              <a:rPr lang="en-US" dirty="0" smtClean="0"/>
              <a:t>Landowners and prosperous merchants; opportunities to expand</a:t>
            </a:r>
          </a:p>
          <a:p>
            <a:pPr lvl="2"/>
            <a:r>
              <a:rPr lang="en-US" dirty="0" smtClean="0"/>
              <a:t>Middle class growth disrupts old social structure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766127"/>
            <a:ext cx="4953000" cy="309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Importance of Trade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990600"/>
            <a:ext cx="8686800" cy="5029200"/>
          </a:xfrm>
        </p:spPr>
        <p:txBody>
          <a:bodyPr/>
          <a:lstStyle/>
          <a:p>
            <a:r>
              <a:rPr lang="en-US" dirty="0" smtClean="0"/>
              <a:t>“Whoever commands the sea commands the trade; whosoever commands the trade of the world commands the riches of the world, and consequently the world itself”</a:t>
            </a:r>
          </a:p>
          <a:p>
            <a:pPr lvl="8"/>
            <a:r>
              <a:rPr lang="en-US" dirty="0" smtClean="0"/>
              <a:t>Sir Walter Raleigh</a:t>
            </a:r>
          </a:p>
          <a:p>
            <a:pPr lvl="2"/>
            <a:r>
              <a:rPr lang="en-US" dirty="0" smtClean="0"/>
              <a:t>An important man in Queen Elizabeth’s court, Raleigh was licensed to travel the seas and seize the ships of other nations as well as their cargoes. Pretty much, he was a legal pirate.</a:t>
            </a:r>
          </a:p>
          <a:p>
            <a:pPr lvl="2"/>
            <a:r>
              <a:rPr lang="en-US" dirty="0" smtClean="0"/>
              <a:t>What did he mean by his quote?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200400"/>
            <a:ext cx="2286000" cy="340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was the situation in Europe that would lead to its various revolutions?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524000"/>
            <a:ext cx="6781800" cy="5181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5</a:t>
            </a:r>
            <a:r>
              <a:rPr lang="en-US" sz="2400" b="1" smtClean="0"/>
              <a:t>. </a:t>
            </a:r>
            <a:r>
              <a:rPr lang="en-US" sz="2400" b="1" dirty="0" smtClean="0"/>
              <a:t>Kings </a:t>
            </a:r>
            <a:r>
              <a:rPr lang="en-US" sz="2400" b="1" dirty="0" smtClean="0"/>
              <a:t>gained too much power</a:t>
            </a:r>
          </a:p>
          <a:p>
            <a:pPr lvl="1"/>
            <a:r>
              <a:rPr lang="en-US" dirty="0" smtClean="0"/>
              <a:t>Claimed divine right</a:t>
            </a:r>
          </a:p>
          <a:p>
            <a:pPr lvl="2"/>
            <a:r>
              <a:rPr lang="en-US" sz="2400" dirty="0" smtClean="0"/>
              <a:t>Kingly virtues (law making and maintaining peace) became seen as “God given”</a:t>
            </a:r>
          </a:p>
          <a:p>
            <a:pPr lvl="1"/>
            <a:r>
              <a:rPr lang="en-US" dirty="0" smtClean="0"/>
              <a:t>Reformation allowed for multiple religions throughout the continent.</a:t>
            </a:r>
          </a:p>
          <a:p>
            <a:pPr lvl="2"/>
            <a:r>
              <a:rPr lang="en-US" sz="2400" dirty="0" smtClean="0"/>
              <a:t>Religious tensions stressed and increased political</a:t>
            </a:r>
          </a:p>
          <a:p>
            <a:pPr lvl="1"/>
            <a:r>
              <a:rPr lang="en-US" dirty="0" smtClean="0"/>
              <a:t>Kings  tried to keep religious power and authority by appointing people who would listen and obey them.</a:t>
            </a:r>
          </a:p>
          <a:p>
            <a:pPr lvl="1"/>
            <a:r>
              <a:rPr lang="en-US" dirty="0" smtClean="0"/>
              <a:t>They also undermined nobles by appointing middle class citizens to positions of power, hoping that they’d have puppets to do their bidding.</a:t>
            </a:r>
          </a:p>
          <a:p>
            <a:pPr lvl="1"/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72300" y="1371601"/>
            <a:ext cx="18669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3505200"/>
            <a:ext cx="17907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would these factors in Europe lead to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458200" cy="4572000"/>
          </a:xfrm>
        </p:spPr>
        <p:txBody>
          <a:bodyPr/>
          <a:lstStyle/>
          <a:p>
            <a:r>
              <a:rPr lang="en-US" dirty="0" smtClean="0"/>
              <a:t>Kings with divine authority</a:t>
            </a:r>
          </a:p>
          <a:p>
            <a:r>
              <a:rPr lang="en-US" dirty="0" smtClean="0"/>
              <a:t>Growth of middle classes</a:t>
            </a:r>
          </a:p>
          <a:p>
            <a:r>
              <a:rPr lang="en-US" dirty="0" smtClean="0"/>
              <a:t>Agricultural growth</a:t>
            </a:r>
          </a:p>
          <a:p>
            <a:r>
              <a:rPr lang="en-US" dirty="0" smtClean="0"/>
              <a:t>New view of humanity</a:t>
            </a:r>
          </a:p>
          <a:p>
            <a:r>
              <a:rPr lang="en-US" dirty="0" smtClean="0"/>
              <a:t>Scientific discoveries</a:t>
            </a:r>
          </a:p>
          <a:p>
            <a:r>
              <a:rPr lang="en-US" dirty="0" smtClean="0"/>
              <a:t>Technological advances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4800600"/>
            <a:ext cx="3581400" cy="1298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43400" y="2819400"/>
            <a:ext cx="2390775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990600"/>
            <a:ext cx="278130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19600"/>
            <a:ext cx="19050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34200" y="4038600"/>
            <a:ext cx="183832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tretch>
            <a:fillRect/>
          </a:stretch>
        </p:blipFill>
        <p:spPr bwMode="auto">
          <a:xfrm>
            <a:off x="4114800" y="1143000"/>
            <a:ext cx="4953000" cy="4953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is your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1143000"/>
            <a:ext cx="7620000" cy="54864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Revolutions have charismatic leaders who want to change the established norm. </a:t>
            </a:r>
          </a:p>
          <a:p>
            <a:r>
              <a:rPr lang="en-US" dirty="0" smtClean="0"/>
              <a:t>They are passionate about their cause and have firm ideas of what needs to be changed, and how to change it.</a:t>
            </a:r>
          </a:p>
          <a:p>
            <a:r>
              <a:rPr lang="en-US" dirty="0" smtClean="0"/>
              <a:t>Think about various leaders of revolutions; how do they speak? How do they deliver their messages? What did they need to be to successful?</a:t>
            </a:r>
          </a:p>
          <a:p>
            <a:r>
              <a:rPr lang="en-US" dirty="0" smtClean="0"/>
              <a:t>You are a revolutionary, what is your cause? What changes do you want to have happen?</a:t>
            </a:r>
          </a:p>
          <a:p>
            <a:r>
              <a:rPr lang="en-US" dirty="0" smtClean="0"/>
              <a:t>Prepare a 2 to 3 minute speech to ignite the audience to help champion your cause.</a:t>
            </a:r>
          </a:p>
          <a:p>
            <a:r>
              <a:rPr lang="en-US" dirty="0" smtClean="0"/>
              <a:t>You will be marked on the strength of your argument and the strength of your delivery. 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Change?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In your opinion – how can you define change?</a:t>
            </a:r>
          </a:p>
          <a:p>
            <a:r>
              <a:rPr lang="en-US" dirty="0" smtClean="0"/>
              <a:t>Write your definition</a:t>
            </a:r>
          </a:p>
          <a:p>
            <a:r>
              <a:rPr lang="en-US" dirty="0" smtClean="0"/>
              <a:t>Share it with a partner – are there similarities?</a:t>
            </a:r>
          </a:p>
          <a:p>
            <a:r>
              <a:rPr lang="en-US" dirty="0" smtClean="0"/>
              <a:t>Are there things that you would like to see change?</a:t>
            </a:r>
          </a:p>
          <a:p>
            <a:pPr lvl="1"/>
            <a:r>
              <a:rPr lang="en-US" dirty="0" smtClean="0"/>
              <a:t>Try to come up with a couple different things.</a:t>
            </a:r>
          </a:p>
          <a:p>
            <a:r>
              <a:rPr lang="en-US" dirty="0" smtClean="0"/>
              <a:t>Share with a different partner</a:t>
            </a:r>
          </a:p>
          <a:p>
            <a:r>
              <a:rPr lang="en-US" dirty="0" smtClean="0"/>
              <a:t>Now… think on a global scale… what things in the world do you think people want to see changed?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097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90678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000" b="1" i="1" dirty="0" smtClean="0">
                <a:latin typeface="Franklin Gothic Demi Cond" pitchFamily="34" charset="0"/>
              </a:rPr>
              <a:t>GOING AFTER </a:t>
            </a:r>
          </a:p>
          <a:p>
            <a:pPr marL="0" indent="0" algn="ctr">
              <a:buNone/>
            </a:pPr>
            <a:r>
              <a:rPr lang="en-US" sz="8000" b="1" i="1" dirty="0" smtClean="0">
                <a:latin typeface="Franklin Gothic Demi Cond" pitchFamily="34" charset="0"/>
              </a:rPr>
              <a:t>CHANGE IS REVOLUTION!</a:t>
            </a:r>
            <a:endParaRPr lang="en-CA" sz="8000" b="1" i="1" dirty="0">
              <a:latin typeface="Franklin Gothic Demi Con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013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dirty="0" smtClean="0"/>
              <a:t>What is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219200"/>
            <a:ext cx="8610600" cy="3276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Come up with reasons as to why a people might revolt</a:t>
            </a:r>
          </a:p>
          <a:p>
            <a:r>
              <a:rPr lang="en-US" dirty="0" smtClean="0"/>
              <a:t>The are several reasons for why revolutions occur</a:t>
            </a:r>
          </a:p>
          <a:p>
            <a:pPr lvl="1"/>
            <a:r>
              <a:rPr lang="en-US" dirty="0" smtClean="0"/>
              <a:t>Political</a:t>
            </a:r>
          </a:p>
          <a:p>
            <a:pPr lvl="1"/>
            <a:r>
              <a:rPr lang="en-US" dirty="0" smtClean="0"/>
              <a:t>Social </a:t>
            </a:r>
          </a:p>
          <a:p>
            <a:pPr lvl="1"/>
            <a:r>
              <a:rPr lang="en-US" dirty="0" smtClean="0"/>
              <a:t>Religious</a:t>
            </a:r>
          </a:p>
          <a:p>
            <a:pPr lvl="1"/>
            <a:r>
              <a:rPr lang="en-US" dirty="0" smtClean="0"/>
              <a:t>Cultural (arts and science, thought and philosophy, technology)</a:t>
            </a:r>
          </a:p>
          <a:p>
            <a:r>
              <a:rPr lang="en-US" dirty="0" smtClean="0"/>
              <a:t>Revolutions completely change or modify an existing system or constitution</a:t>
            </a:r>
          </a:p>
          <a:p>
            <a:pPr lvl="1"/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4191000"/>
            <a:ext cx="3352800" cy="2511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610600" cy="1143000"/>
          </a:xfrm>
        </p:spPr>
        <p:txBody>
          <a:bodyPr anchor="t">
            <a:normAutofit fontScale="90000"/>
          </a:bodyPr>
          <a:lstStyle/>
          <a:p>
            <a:r>
              <a:rPr lang="en-US" dirty="0" smtClean="0"/>
              <a:t>What makes a situation ripe for revolution?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52400" y="990600"/>
            <a:ext cx="8839200" cy="5638800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/>
              <a:t>New ideas and New thinkers</a:t>
            </a:r>
          </a:p>
          <a:p>
            <a:r>
              <a:rPr lang="en-US" b="1" dirty="0" smtClean="0"/>
              <a:t>Anger and discontent with the present establishment</a:t>
            </a:r>
          </a:p>
          <a:p>
            <a:pPr lvl="1"/>
            <a:r>
              <a:rPr lang="en-US" dirty="0" smtClean="0"/>
              <a:t>Present needs of the people and population not being met</a:t>
            </a:r>
          </a:p>
          <a:p>
            <a:pPr lvl="1"/>
            <a:r>
              <a:rPr lang="en-US" dirty="0" smtClean="0"/>
              <a:t>Violation of human rights</a:t>
            </a:r>
          </a:p>
          <a:p>
            <a:r>
              <a:rPr lang="en-US" b="1" dirty="0" smtClean="0"/>
              <a:t>Nationalism</a:t>
            </a:r>
            <a:r>
              <a:rPr lang="en-US" dirty="0" smtClean="0"/>
              <a:t>: </a:t>
            </a:r>
          </a:p>
          <a:p>
            <a:pPr lvl="1"/>
            <a:r>
              <a:rPr lang="en-US" dirty="0" smtClean="0"/>
              <a:t>the doctrine that your national culture and interests are superior to any other </a:t>
            </a:r>
          </a:p>
          <a:p>
            <a:pPr lvl="1"/>
            <a:r>
              <a:rPr lang="en-US" dirty="0" smtClean="0"/>
              <a:t>the aspiration for national independence felt by people under foreign domination </a:t>
            </a:r>
          </a:p>
          <a:p>
            <a:pPr lvl="1"/>
            <a:r>
              <a:rPr lang="en-US" dirty="0" smtClean="0"/>
              <a:t>the doctrine that nations should act independently (rather than collectively) to attain their goals</a:t>
            </a:r>
          </a:p>
          <a:p>
            <a:r>
              <a:rPr lang="en-US" b="1" dirty="0" smtClean="0"/>
              <a:t>Imperialism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a policy of extending your rule over foreign countries </a:t>
            </a:r>
          </a:p>
          <a:p>
            <a:pPr lvl="1"/>
            <a:r>
              <a:rPr lang="en-US" dirty="0" smtClean="0"/>
              <a:t>a political orientation that advocates imperial interests </a:t>
            </a:r>
          </a:p>
          <a:p>
            <a:pPr lvl="1"/>
            <a:r>
              <a:rPr lang="en-US" dirty="0" smtClean="0"/>
              <a:t>any instance of aggressive extension of authority</a:t>
            </a:r>
          </a:p>
          <a:p>
            <a:r>
              <a:rPr lang="en-US" b="1" dirty="0" smtClean="0"/>
              <a:t>Colonialism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exploitation by a stronger country of weaker one; the use of the weaker country's resources to strengthen and enrich the stronger country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Who makes a revolution go forward?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New thinkers</a:t>
            </a:r>
          </a:p>
          <a:p>
            <a:r>
              <a:rPr lang="en-US" dirty="0" smtClean="0"/>
              <a:t>Risk Takers</a:t>
            </a:r>
          </a:p>
          <a:p>
            <a:r>
              <a:rPr lang="en-US" dirty="0" smtClean="0"/>
              <a:t>Who are some risk takers you can think of?</a:t>
            </a:r>
          </a:p>
          <a:p>
            <a:r>
              <a:rPr lang="en-CA" dirty="0">
                <a:hlinkClick r:id="rId2"/>
              </a:rPr>
              <a:t>http://matadornetwork.com/bnt/10-revolutionary-acts-of-courage-by-ordinary-people</a:t>
            </a:r>
            <a:r>
              <a:rPr lang="en-CA" dirty="0" smtClean="0">
                <a:hlinkClick r:id="rId2"/>
              </a:rPr>
              <a:t>/</a:t>
            </a:r>
            <a:endParaRPr lang="en-CA" dirty="0" smtClean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928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920316"/>
            <a:ext cx="1754251" cy="1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4176" y="4920316"/>
            <a:ext cx="1432847" cy="1937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Revolutionaries and Risk Takers 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926306"/>
            <a:ext cx="7772400" cy="4572000"/>
          </a:xfrm>
        </p:spPr>
        <p:txBody>
          <a:bodyPr/>
          <a:lstStyle/>
          <a:p>
            <a:r>
              <a:rPr lang="en-US" dirty="0" smtClean="0"/>
              <a:t>Musical -  Elvis Presley, The Beatles</a:t>
            </a:r>
          </a:p>
          <a:p>
            <a:r>
              <a:rPr lang="en-US" dirty="0" smtClean="0"/>
              <a:t>Political – </a:t>
            </a:r>
            <a:r>
              <a:rPr lang="en-US" dirty="0" err="1" smtClean="0"/>
              <a:t>Che</a:t>
            </a:r>
            <a:r>
              <a:rPr lang="en-US" dirty="0" smtClean="0"/>
              <a:t> Guevara, </a:t>
            </a:r>
            <a:r>
              <a:rPr lang="en-US" dirty="0" err="1" smtClean="0"/>
              <a:t>Vladamir</a:t>
            </a:r>
            <a:r>
              <a:rPr lang="en-US" dirty="0" smtClean="0"/>
              <a:t> Lenin, Zapata, Ho Chi Min, Michael Collins</a:t>
            </a:r>
          </a:p>
          <a:p>
            <a:r>
              <a:rPr lang="en-US" dirty="0" smtClean="0"/>
              <a:t>Social – Karl Marx, Sojourner Truth</a:t>
            </a:r>
          </a:p>
          <a:p>
            <a:r>
              <a:rPr lang="en-US" dirty="0" smtClean="0"/>
              <a:t>Cultural – General Mao </a:t>
            </a:r>
          </a:p>
          <a:p>
            <a:r>
              <a:rPr lang="en-US" dirty="0" smtClean="0"/>
              <a:t>Human Rights – Dr. King, Nelson Mandela, Gandhi, Cyrus the Great, Abraham Lincoln, Harriet Tubman, Eleanor Roosevelt</a:t>
            </a:r>
          </a:p>
          <a:p>
            <a:r>
              <a:rPr lang="en-US" dirty="0" smtClean="0"/>
              <a:t>Military – Hannibal, Oliver Cromwell</a:t>
            </a:r>
          </a:p>
          <a:p>
            <a:endParaRPr lang="en-CA" dirty="0"/>
          </a:p>
        </p:txBody>
      </p:sp>
      <p:sp>
        <p:nvSpPr>
          <p:cNvPr id="4" name="AutoShape 2" descr="data:image/jpeg;base64,/9j/4AAQSkZJRgABAQAAAQABAAD/2wCEAAkGBhQSEBUUExQWFRUVFRgXGBgYGBcYFxgYFRgYGBUYFxgXHCYeFxkkHBcYIC8gJCcpLCwsFx4xNTAqNSYrLCkBCQoKDAwNEgwMDykYFBgpKSkpKSkpKSkpKSkpKSkpKSkpKSkpKSkpKSkpKSkpKSkpKSkpKSkpKSkpKSkpKSkpKf/AABEIAQUAwQMBIgACEQEDEQH/xAAcAAAABwEBAAAAAAAAAAAAAAAAAQMEBQYHAgj/xAA+EAABAwIDBQYEBQIGAQUAAAABAAIRAyEEEjEFBkFRYQcicYGR8BMyobFCwdHh8RRSCCMzYnKCkhUWNFNj/8QAFAEBAAAAAAAAAAAAAAAAAAAAAP/EABQRAQAAAAAAAAAAAAAAAAAAAAD/2gAMAwEAAhEDEQA/ANxQQQQBBBBAEEESA0EUo0AQRSggNBEhKA0EEEAQQQQBBBBAEEEEAQQQQBBBBAEEEEAQQQQBBBBAFyUZK5JQGEJXMopQdSiDlWd59/8AC4G1RxfU/wDrpjM7z4N8ys12722Yl5y4djKII1PfqfUZR6INxlESvMVXfnGVSc+IqnmM7mjrGUgfRR2L25XtNV7hxlzj+cIPVbcQ2YDgTykJTMvJuH2k53yuM9bH1Vo2Lv1jcK0ltdz2iO47vt8BmuLckHovMjlYxhu2+uSM1GkRxjOPzMei0fdbfCjjqeamYePnpk95v6t6oLBKNJhy6lB0guZRhAaCCCAIIIIAggggJBESilB0USJFKAyVyUaIoOKtUNBc4gACSSYAA1JKyjfztlY1rqOCOZ0w6rFgOPw51PVJdu++nw6TcHSf3396rGob+Fp8dY6BYZTrGED7G7Se4lznEkmZJJkm5lMhirzH86JMPsZva3mk2Pi41lA5/qSOMqxbr7DqY1tf4UGpRYKgZxe2Ydl6iRbjKqb3X6q37h77U9nvDmYYVKxkGo6q4d06ta0CAI5zdBxjdj4jDU2VKzW0/iE5abiBVIH4izUNkwCdYUbQ2iCSDyt5Xv6KW353ow2Pf/UUmVqdZxAex7s7YGhY7hGkQFVG1JcPH7/RBOnGco8lI7J2u+nUFSm8scNHNJBHvRVenW5nj5j9kuMSRog2nY3bJVY2MRTbV/3NOV3mIIP0V02J2mYPEWL/AITuVSAD4O+X7LzRRxhJ98E8p4sjqg9aMqgiQQQdCLg+aUBXm7djfjEYN4NNxLJ71Mk5SPDgeoutw3W3zoY1ksOWoBLqbiMw6j+4dUFizIwuAUYKDtBFKNAEEEEHBCJdFcoAUSNCEATfH4n4dJ7z+Bjnf+IJ/JOFA787ap4XAV6lQ2NNzAOLnPaQAPfBB5V29j3161Sq92Z1R5c4nnJ/UqMASjxLibwT+aDqdr80CWY6c9UQSlOgXODWgkk2AEn0Vy2P2PbRxEEUfhNPGqcn0ufogpRaiLY81rVP/D1jCBmxNAdAHmPou3f4c8RH/wAqjP8AxegyFGFp2I/w+49vy1KD/wDs4fdqg9q9km0qIk4Zz+fw4fEf8TP0QU4m6UFdOauw67HZalJ9Mj+9rm/cJrWwzmfMIQL0jxn905biLxKjm1CEo2tJ68evjyQTbath1HuIUpsnaj6D2vY4tc0yHA3BHvRVWniLj6/qndHFTbn780Hp/cTexuOw2awqsIbUaOfBw/2n9QrOFgHZBvNTw2Lc2q/KytTDJPyh4cC3MeGrhPCVvrXIFAguZQlB0gilBB0VyunFckoClBJyuwUHSyz/ABBMccBSj5RWObxynL+a1NVrtE2F/V7OrUwJcG52/wDJl48xI80HlJlrG6mt3N3nYus1gGUON3fn6JvgtmTUvo03FuFvXRapuRRptqNAAB49BayC/bqbg4XAsHwqYL4vUd3nk+J08ArO0JKkbBLtQHCEISjQFC5LV2hKBni8K14Ic0OHJwBH1VP3i7K8DimmafwXH8VPu36t+U+ivLki9koPOW9PYzisKC+lGIpj+2zwOrP0VAqYcgkGWuBgh1l7FLFnHaZuhRxDM4a1tUaOAF/+XNBgDWEG4SlOoR08U4xeAdSJBGhjwXNMi0j30IQKU8SRfkt67G993YimcJW+em2abjq6mLFp6tt5HosRoNB4cPfirl2cbQFDaWHc6zS4sPT4gLW+UkIPRYRoguggKEF0ggD0mSlHJMoCK6aiQLoQG5yg98d5G4LBVK5gkDKwH8T3WaPDiegKkdp7UpUKTqtV4Yxou4n7cyvP3ad2it2hVbTo5hRpGROr3GxcRwtYDqgrY2jllxjM4z6q8dlWJBxT3vPytt5nks0cZkzpp4LSuynZ5LK9TScoHiAf1QTe2e02o6oWUhkaLXFyQdU3Pa7XoiHszcifzKG19p4fAS4s+JVdwJBbPPTgs+25tHEYpzX1D8Gm8Py5WSO4CWgAay6GzwmUGg0+3gyJoiIvcyT+StW6PahSxhyEZHcJOqxrZu4WMq4QYqm3OzMQQLOgamOI/Qqd3F3QxbMVSquZkph1yTrFiI5oN2xGJIgi44+Cpu9PahSwlmw93KVeGtELz/2t7KdWxp+CyY1jUnj4oJWv2+1IIFJvR144KNf274kiA1sk+iz2nu/iXB7hRqObTEvMGANLnzQwGFqZ5piXCTEHRo1ug0fCdq+JbUzvMtNoPyH9D1VobvjSxjZZEkEEcjH2WO1tuF7crxlOlunQiyV3d2saL7d6x8UEntODXeyNNRxg6FVnEsy1COvsqfxNQVMYx7bZmR6afRQ+0mE1HF3C3p1QDBT+cKao1QIIkEXnw0Ki8HT46/spzZmDdUqMYBd7gwDq4gIPTGAql9Jjjq5jXHxc0E/dOElQpBrWtGjQAPACEqgOUEEEHTkk94GphKpOpSB1APiJQVvb+9fwXNbSoVcS4OGZtFuaA6ROb5ZBAtKoe9/azipNCjgqlFxs51WMw/4tYY9T5LW6zwwTFuMDQc/BUDGUDiaeMoyynUD3FzzeDM0iD1AAEaQgxfePFYhwLsa+qXC1NhdYG4kiYAEHRVyhT0PgnW3sS81MtQkllrnkbpnTxQbFigeYfBuN/fRb/wBnOxcuz6fN8uMdSY+kLAsPVl3KfX9F6d3IA/oqA/8Azb9ggrW1uy0YioXOeQAO6Nb9VPYLdBnwW0KlOk+kz5Q5twfGVasqMNQMaGGFNjWMAa1ogNaIaBwACSfgu/Og1tzUpCReLoGm0nubRcRYhpWT4Wk84k1s2aTadDeOK2SsyWkHkqCKVOlXAdEB/pdBObPoj4UNbAc2CCJGkEFuhHBVPFblGjnfTpUhMyQDoeV7LRmxEgJvjaedpaRY9EHnzbm5R+JmpQeJ1gnzUOd2aoLiGXHzcHDn4reMRsNrbRZR21cFSbQcTGccehH2QYjhQadZrjPda431kggIzRc9pd9Rz4z6pXbf+pbr5+4TvYXeoubqWmf+ujvzPogbYajE34W/RX7cPZNMkV69Nz6TSRLZ7rudQDQLPnSHxxB9wrx2ebwCjU+FXn4NQ94TDQ4wA4g6iLFBuWDota0ZWwI46/VOwozYe0W1WENPyOLdZsPl+hCkgUHSCKUEHUII0SDh7ZEc1mfafus+nhziMNW+EKbcrmH5Syc0A8pvB04QtOKovbFVjZdWxMwBGgJ5/VB5ixFRz3ucTmM6nVcNF+XilKVuhn+U6dRBGonRA4wdIcfovQnZjtLNhGNJu0ALA8PVDWDnxtaFqfZVtQyGmI0QbGx8ruE2oOTkIOajoCzreLtUGFxPwnUHubmADm3JngBxK0R7VA1sLToGTBzPBbmAJBJjunUcEEBtDtEZ8N+rTls2Dnk8COBVWwPadROajVoucTq4xY/kQVomO3Ywz6vxzTHxB+ISL9eaoOI2A3E130i5gcHkiA0OcLWnig0vYG0WVqLS03AAcOItbyKe4hwAKgN193jhyXvdLiwMgaQ3TxKd7cxkMdeLHxlBB7X2kWmTa0308FRt694LQDaNB78k52ttZ1QOnnHpZUPbOJIJ4oIXHYgucT71/eFJ7u1clUctSPz98lBufPXpHsqW2ZSLyA0d4A+JgTHoEEltLCBriRp1+n3+i6w9WDyH6LilWlsGLa8+I0XGcAamx/lBa92t66+GeRSNjqCJHnx4LYN29tPrUwaoAcb92C0jgQQSsr7Odn/GxDnNLc7GZg1wlrrgEO5WOvBbBs/CsAtTDD+IAAd7ibfdA+nqjXOQIIF0SNBBF7L2mK5qOGjKjqf/AIRm+p+irHbBiGN2XUDiJcQGg8T+wlKbc3extCu+vs17CKrs9WhUs0vAjPTd+GYuFnW1d0tsbQxTP6o08NJOUZw4hrfmLGsLjyva5CDJvh6zPjr/AAhTEkCdFpG/PY9UwVAV6FR1Zo/1ZEOB/uEfh+yoFGmc09fcoHWFpc/2Vz3AxmWvpGh8LhU5ju9EX09FYt0amXFNvrI9Qg9EbLxYewOCfl0CTwVV3SxEMLCZgk+ROi4392s6nTZTbb4roJnQanxQS+I3notMTJzBojiSmGMwtSvWpucA1guZ1GlvOxVYxODq0W0nU8PWqlrs4tx0APklcVs3a2LbLnUaDTpTBJjxjj5oLzULG0yMzYvckRdYhtoVsPiTUYQTOaWxBvbThEWVixu4G0HQPi0ieN3RpyhVvbu6WNw1i9r5/C03jzCCybM7TSQ0VRpFx9bK0P2rTxjC2iQeZNo5rF8FsqtUqEGm8d0zLYH1UjsfHvwzjDjmNj4cUFo21h6dOabDmdxP5eCzXbYIqOBvc8dJ0n1Vjx21HEOh0EnhqqxWaT82vXjZBDOpCbSPEKT2Riiyq08R/H2lMajdfcJSgMrhrr90Ek5xzHr/AAuqdQ5XTa4/NJh0yeSJv5yUGidkVWMfH91N4+xjqtsAssO7JWTtBmshtQ+WQg/cLc2oOUF3lQQKoIIIOXLKth9oVI7axVOu7KXO+DRJs0Cm4gtvoSbrUMbPw3ZbmDHUi4CxPtT3HbjMuPwjhnqQH0jAJc1vey/7xF28xKC79o2+lHCYc03tNR1Zjmho0giJceGq8/PqtN+vn71TaviKwOSq6ocos15Jj1XTbQOM66AgcUDhgA9+ikcDV+G5rhqDPhCjGe5T2jKDVN1tsB1QDPlJcCYGszIv4D1Vq3n3ediatBwPdYb+B1P0H1WRbp4pv9Sym50B5A1jjz5rYK28AouZTJnNaZFuUoJx9bKI5WVT3h3sr4cE06OcczIVtp0w8X+qV/omkXaD4hBjtftdxloosHOxKjdo72Yqu8F0DoBH1W3YnY9J8ZqbDGktH6KH2lufQeIbTa3wEIMvw233gAE35cYVex9UCq+LTpx8ledubusw8kSTxhZ/tPFBz4ygOnUceaBF1Yjp7+iZYqqG21/dOXODdTM2jko/EgcNUDYvk6252TrD0yfD0TUMv1nz4QpHADibDggGJZlYYiSdUKbgQ2NYvyHRHVu3x9iOeqW2VserVGdre4HBrnx3QXmw8bINU7GNjuzVK7hYMFNvi453fQN/8lqwCid1dksw2EpU2XAaCT/c51y49VLFAaC5RoFUEERQE5Yd2v7v4mniPi4dr8lQ5v8AKzGXRBLmt0d14ytyKTcEHkWrUqPP+bMjUuaQbHjIST9Brp/C3btFzVsQzCBsAsFWtUgQKbC4wXHTifLqsz29u/UrmriRTLKVI0wQGloLXOyjIOQAbfjKCrUXHjwTtjoum+Opta85D3czi0E3gGwImxhIMxuvTh+/JBKMmoQWGKlOHW4gH5hHKFLVN8KhLXEgVGkEngQNLKs4TGupVG1G6tM6CDwIjrxTjbmBLS2o0zTqNzNMXE6tI4kQR4oNw3P7RqT6TG1CA8ug9bTmPK6ttHeai/5XgryzhsYW3YTpfxKk8HvFVYbE69eSD0q/bbInMIAk9PFV7Hb8Mb+Id4Aj7n6LF3b1VnDKXmNdTBv+yZ19puOp4/eyC3bzb7ms17bS46+HKFRqeJl19denTwTfFVzob9env7JNgkdeCB3XqmSdD069EgSQbHj9f0QqtIAMTPoItqkmO48/1/ZAoy8kyb3TmpidJkC/l+nBFhh3miLggesRfkpursWo+nnZT+IJtluQToHNF4sgg85gCdRb34K+bs7yhrKNJwDaYr0yRBg5SZcfMiyoNZhmDIPXgfRX/su2AMXUl4/0i10876R5fdBuWyp+CyRByiRyTtJURYJaEAQQQQdIpRErl1QDUwgUJXBUdjd48NSnPXptjhmBPoLqr7V7SYtQpE/7qktHiGDvHzIQWjGbDo1agqVGB7mxEzFrjuzB8wkt4cPTdhqrKha1jmOaSTAEixnoYKoG0N7MQ9oDqjm3k5Bl8hF/qU4e91XDva4ul7SO8STccZQYjtapTzDJ/aA7/kLOI5jj5qPcwRyPPxTzamzXUqhDgRB/Pkm9JoMXOv2+yAqbO6ZI1FuOmumismxtq0BhDRrfO2oXN4jK4CRPiCfNQxoZiT798UVShrH88kC+LwrAT8NwLTwm6Y1LO8Pz1XNHj79OaSLDPGEDwVFy6r798EVNh/b8vfNAtnr5IA2pwPE+Uewn+FwZc4MsOf7++KY0cISJvY6/ZWbA4M3Bscs+cfwgb7SaGtcwxAb6EqvUaZHh71U7tHDxUiZBjXhzURTdfTp68vog6o08zgPlJ4zAExeVZ93aIG0qDKVSo+XgOdTlvSW84MGTyVapkamfAcvHhxXpPc7djCUKTKuHoBhqMa7M45qkOAMFxnnwQZ9vdsDB4ahVLmOFR4a2lTOYumZdUc7QuN7DRWnsi3WfhcIX1RlqViHZSIcGj5QetyY6q8PwFNzg8saXN0JAJHgTonAagJgXaACMhAEEWVBBXcXt5rTlqsIHjYpuNl4OvcBs+J4+JXIxrcQ2HDvBQWM2e9hsYvwsgcY3dSmxxLGtB4WA4agqMqbHa0y83QxG3KgbDrt4niFA/wDurIe9cHnqB7KCTqYcZtR6/r5LutVMAA+SjH7TZUIM25dU+w7SRa/GyBttzYDKgGYCSJnr0Kqz9h/Cs5oIOjo+60Gs34rc2kaphXoza3nyQUxmFaxwD2d0nXmpwbl0KrPiM70DvNFj+6kMRsJtRlu6R6eiiadR1B4kEdQdeFwgfbI7MsDi6YLKr6dVp7wEaTyKht6+zF2EcCxzn0yQJgSCZnRPxi2589M5Xa2Vl2XviT3a/eHWD/KCp7L7PWPo1Xhxe5jQ9o0kD5gQOMSfJN6W6gew1GZQ3K4RIDviMmGi0ukZfU8lpeBwrRUFSg4QdWk8DYhVLFUjh6tbDubAeQ6k46BzTNMnWxEsJ6oKBgaP+YAdJklWTaHw6Tg+eHAX0TN1Cl8Z0kNkjKOhvlPlY9Qu9p1s5jugveSQ35RyAHAIK3tfGGqbDK3pr5lMadOPP8j1U3idmgucB3TlkA9D9Co6tg3A3abamDHT1QJPbAPNeoNz8QH4DDOBkGhT9Q0A/UFecMJsmrVsymXGJiLwLyBx8Fo3Znvg/DRhsS14pOd3H5XQxztQbfKTJ6eaDYpQzLmnUBEi4PFdIOwulwCuggNBBBBnGzmwA48QLTx438lKVHNe2Br70Ve2bUzMc25yukGIEHl0lOadaCb6c0AxFJklrx6GNQqltvdoA5mzoTx9lXJ4bVaQeWvFQ+NoVKeozMOhF/VBRMPQLHGCddPotD3ce0siL/VVrHYVru82ASPXyS2x9pljhM6wguTcJkJiIKgNu0TTdnEkKx0sW2qwQRa9pTbHUA9jmmLj+EEFsnaGaRqSJ/lHtHCyO8BaePRQGAqmliHU3WIP04KzPdmF0FRxGCLbz7umjnPGh4c1P45hHdHuVC4hobqgd7M2y5tlMbR2qKrWF13MtJ5E6+V/VVqkQ62nJOS8ttq2ACYg319EEDU2bWbiO+wyHPJi8AEwbcJ93TuvTAxLgbZe9HWAFOHeR2EGXukPDmS9gebBrmt0uLaG1hZV47Q/qMTUquIJdeQMo4aAWGmiA8OS8vJvNvqpDAYkse7MAQ4D6cU3AtA04JWlhybcEEps7GFtdjm2yuB8uI9FoDQblmhhwjrqFn+EoBumvFW/dvavcyu1BseKC0bE26S0scP8wTA0Do5cvspTZm2GVgY7rgYLSRmBGosYVW2nTkfEp/MLmFCbYLs7MXRLpdDarW/heBqRyIQaoCugVA7A2u6owZ2kGNeCmmvlApKCKUSDHNzcaauEw9YumaYpuHEuZ3ST1kaqwuoA9JVA7JNpE4KtTETTqAg/ih4mPVpWitryNIQNDQLSPfvVOaLtQbiOPuyJru8ZHd9/qnTKc3QQO0t3GuOZluMKFr7Gc0yNdVeskrh+GEzAlBS8NjH0T4frKsGG2m2oJsD7/VPqmzmOEFoPldNBsKkJsZ8TzQVTfDZ+So2uyzwYJ5jkVIbF2o2rSg2dEEeHJOtsbJPwyJLmjnwhUjA1Ph1XMMwDY9OEjp+iCzV6EunkFB7RZ3rqwYdxLBxnko/HYSXEH2YQQGUgpapWIBGqVqYQ8Bebnp0Xb6LgQAJtKA9v4LPhS8ESwsqg+Bhw9DKjsNskGq6DBytcB4gT/CsX9AH4V4GppO9QIH1UVstmZ7XcXUgb9B+yB43Z7RbLpF76pX+nIunTKZmD75o3USPfL9kCFNlk92a+CkKTZCd4dhHrqgmcNiTm+nv6JHZtcMxDqbvkqd0jhPD6ppQqEGQuNpUznDh4yguexMdJdS0LLR74J0MW5jtT5qF2eXOcyqyMwEPHEjmpasCakcxI/MeqCQ/9X6IKP+CggwnsZxUYqrTmM9LN5scPycVrGFPDlp6/VYZ2bYz4e0qN7PzMP/ZpA+sLeqFAyffog7pmbR6pwxsLqhgiTZL/ANMZ98ECWX1KAj31SpZBvKIt5IE3Mt+iTqMtCclv2XHw0DR1IEQRqs/3j2HkeXDQz/C0chMdo7NbVZBv7sgpuxqhNMcYsfJSeKwkuBjgmWzcOaVZ1J2hJIn91YaVC1+A+vDRBWamGjh7EprVwrgMwvNlYq9C55apCvh4bI80DXZVIlsaG49+qgdmYY/FpGbhhbHHulzfyVq2S894gcbeigWD/Pp2gipVb0/1H2QSLqLh7+q7ZhXDjPROf6f9kBTKBr8KPuU4YIb09wunNsOuv5I3NsECFyQR7unWLpkgTc2SmDpgwnr8ODCBPC4p1JmdpuznxHJFQ3y/qMRSAbl4EeP5WCU+B3SOn2Se62wWmr8TkUFwy+CCX+AEEHk3dWtkxuGdExXp2/7Bek2VyZPh9USCCRwOLOkDRSTKYMI0ECVegEyegggMt1XBFvVBBBxUbZcBt0EEFe3gwQs8Wc0yD+SeYE56QOkoIIGddvejwXNdgDSI1A+sfqiQQc7EpgVHt1AIUFi6eWs2OOJqfV8oIILJRpiYjhP0XLKIM+nqYQQQJVWQSOaGIogQPfuyCCBzhKYyj3yTim2PJBBAqaViut3DlLo/uKNBBP8Axz0RoII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661" y="3670616"/>
            <a:ext cx="1376362" cy="1376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251993"/>
            <a:ext cx="14097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4170905"/>
            <a:ext cx="154305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920316"/>
            <a:ext cx="137160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287" y="1856695"/>
            <a:ext cx="1399766" cy="139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638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Risk Takers Assignment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Please refer to handout </a:t>
            </a:r>
          </a:p>
          <a:p>
            <a:r>
              <a:rPr lang="en-US" dirty="0" smtClean="0"/>
              <a:t>Group of 3 or 4</a:t>
            </a:r>
          </a:p>
          <a:p>
            <a:r>
              <a:rPr lang="en-US" dirty="0" smtClean="0"/>
              <a:t>Pick a risk taker of your choice</a:t>
            </a:r>
          </a:p>
          <a:p>
            <a:r>
              <a:rPr lang="en-US" dirty="0" smtClean="0"/>
              <a:t>Research your risk taker</a:t>
            </a:r>
          </a:p>
          <a:p>
            <a:r>
              <a:rPr lang="en-US" dirty="0" smtClean="0"/>
              <a:t>All members should take notes:</a:t>
            </a:r>
            <a:endParaRPr lang="en-CA" dirty="0" smtClean="0"/>
          </a:p>
          <a:p>
            <a:pPr lvl="1"/>
            <a:r>
              <a:rPr lang="en-US" dirty="0" smtClean="0"/>
              <a:t>Brief synopsis of their life that lead to them being a risk taker</a:t>
            </a:r>
          </a:p>
          <a:p>
            <a:pPr lvl="1"/>
            <a:r>
              <a:rPr lang="en-US" dirty="0" smtClean="0"/>
              <a:t>Explain WHY they are considered to be a Risk Taker</a:t>
            </a:r>
          </a:p>
          <a:p>
            <a:pPr lvl="1"/>
            <a:r>
              <a:rPr lang="en-US" dirty="0" smtClean="0"/>
              <a:t>Explain HOW they contributed to change</a:t>
            </a:r>
          </a:p>
          <a:p>
            <a:pPr lvl="1"/>
            <a:r>
              <a:rPr lang="en-US" dirty="0" smtClean="0"/>
              <a:t>Explain the RESULTS of their Efforts</a:t>
            </a:r>
            <a:endParaRPr lang="en-US" dirty="0"/>
          </a:p>
          <a:p>
            <a:r>
              <a:rPr lang="en-US" dirty="0" smtClean="0"/>
              <a:t>Create an </a:t>
            </a:r>
            <a:r>
              <a:rPr lang="en-US" dirty="0" err="1" smtClean="0"/>
              <a:t>animoto</a:t>
            </a:r>
            <a:r>
              <a:rPr lang="en-US" dirty="0" smtClean="0"/>
              <a:t> that highlights this Risk Taker</a:t>
            </a:r>
          </a:p>
          <a:p>
            <a:r>
              <a:rPr lang="en-US" dirty="0" smtClean="0"/>
              <a:t>You must include your sources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10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8768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28" y="1752600"/>
            <a:ext cx="1771650" cy="177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227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8988" y="2509838"/>
            <a:ext cx="5510212" cy="407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What are some of the revolutions that you can think of?</a:t>
            </a:r>
            <a:endParaRPr lang="en-US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447800"/>
            <a:ext cx="519545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676400"/>
            <a:ext cx="3962400" cy="4826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990600"/>
            <a:ext cx="3657600" cy="4339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33800" y="1447800"/>
            <a:ext cx="3418974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5800" y="2529460"/>
            <a:ext cx="4800600" cy="3728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00600" y="838200"/>
            <a:ext cx="4043362" cy="3083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752600" y="1371600"/>
            <a:ext cx="6629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0" y="2743200"/>
            <a:ext cx="4646294" cy="387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8599" y="3276600"/>
            <a:ext cx="4769083" cy="345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1225</TotalTime>
  <Words>1172</Words>
  <Application>Microsoft Office PowerPoint</Application>
  <PresentationFormat>On-screen Show (4:3)</PresentationFormat>
  <Paragraphs>134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Equity</vt:lpstr>
      <vt:lpstr>The Age of Revolutions</vt:lpstr>
      <vt:lpstr>What is Change?</vt:lpstr>
      <vt:lpstr>PowerPoint Presentation</vt:lpstr>
      <vt:lpstr>What is Revolution?</vt:lpstr>
      <vt:lpstr>What makes a situation ripe for revolution?</vt:lpstr>
      <vt:lpstr>Who makes a revolution go forward? </vt:lpstr>
      <vt:lpstr>Revolutionaries and Risk Takers </vt:lpstr>
      <vt:lpstr>Risk Takers Assignment</vt:lpstr>
      <vt:lpstr>What are some of the revolutions that you can think of?</vt:lpstr>
      <vt:lpstr>What situations in Europe lead up to the various revolutions?</vt:lpstr>
      <vt:lpstr>What situations in Europe lead up to the various revolutions?</vt:lpstr>
      <vt:lpstr>What situations in Europe lead up to the various revolutions?</vt:lpstr>
      <vt:lpstr>What situations in Europe lead up to the various revolutions?</vt:lpstr>
      <vt:lpstr>What situations in Europe lead up to the various revolutions?</vt:lpstr>
      <vt:lpstr>Importance of Trade</vt:lpstr>
      <vt:lpstr>What was the situation in Europe that would lead to its various revolutions?</vt:lpstr>
      <vt:lpstr>Why would these factors in Europe lead to revolution?</vt:lpstr>
      <vt:lpstr>What is your revolution?</vt:lpstr>
    </vt:vector>
  </TitlesOfParts>
  <Company>Collingwood School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Age of Revolutions</dc:title>
  <dc:creator>Computer Services</dc:creator>
  <cp:lastModifiedBy>Morgan McLaughlin</cp:lastModifiedBy>
  <cp:revision>6</cp:revision>
  <dcterms:created xsi:type="dcterms:W3CDTF">2011-01-09T00:23:22Z</dcterms:created>
  <dcterms:modified xsi:type="dcterms:W3CDTF">2013-09-02T23:35:33Z</dcterms:modified>
</cp:coreProperties>
</file>