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5"/>
  </p:handoutMasterIdLst>
  <p:sldIdLst>
    <p:sldId id="274" r:id="rId2"/>
    <p:sldId id="275" r:id="rId3"/>
    <p:sldId id="269" r:id="rId4"/>
    <p:sldId id="279" r:id="rId5"/>
    <p:sldId id="258" r:id="rId6"/>
    <p:sldId id="259" r:id="rId7"/>
    <p:sldId id="260" r:id="rId8"/>
    <p:sldId id="261" r:id="rId9"/>
    <p:sldId id="262" r:id="rId10"/>
    <p:sldId id="263" r:id="rId11"/>
    <p:sldId id="265" r:id="rId12"/>
    <p:sldId id="257" r:id="rId13"/>
    <p:sldId id="276" r:id="rId14"/>
    <p:sldId id="264" r:id="rId15"/>
    <p:sldId id="266" r:id="rId16"/>
    <p:sldId id="267" r:id="rId17"/>
    <p:sldId id="271" r:id="rId18"/>
    <p:sldId id="268" r:id="rId19"/>
    <p:sldId id="270" r:id="rId20"/>
    <p:sldId id="272" r:id="rId21"/>
    <p:sldId id="273"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5"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1FC5BC-32DC-4383-9097-969D4DBDCF6E}" type="datetimeFigureOut">
              <a:rPr lang="en-US" smtClean="0"/>
              <a:t>5/23/2013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80C524-C380-4A60-8187-A82A4A51DC63}" type="slidenum">
              <a:rPr lang="en-US" smtClean="0"/>
              <a:t>‹#›</a:t>
            </a:fld>
            <a:endParaRPr lang="en-US"/>
          </a:p>
        </p:txBody>
      </p:sp>
    </p:spTree>
    <p:extLst>
      <p:ext uri="{BB962C8B-B14F-4D97-AF65-F5344CB8AC3E}">
        <p14:creationId xmlns:p14="http://schemas.microsoft.com/office/powerpoint/2010/main" val="23071423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058B69E-B0B0-41E7-AC57-24B79E90A986}" type="datetimeFigureOut">
              <a:rPr lang="en-US" smtClean="0"/>
              <a:pPr/>
              <a:t>5/23/2013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E7ABE4A-6619-4A05-BFF6-90C206CFC3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58B69E-B0B0-41E7-AC57-24B79E90A986}" type="datetimeFigureOut">
              <a:rPr lang="en-US" smtClean="0"/>
              <a:pPr/>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58B69E-B0B0-41E7-AC57-24B79E90A986}" type="datetimeFigureOut">
              <a:rPr lang="en-US" smtClean="0"/>
              <a:pPr/>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58B69E-B0B0-41E7-AC57-24B79E90A986}" type="datetimeFigureOut">
              <a:rPr lang="en-US" smtClean="0"/>
              <a:pPr/>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58B69E-B0B0-41E7-AC57-24B79E90A986}" type="datetimeFigureOut">
              <a:rPr lang="en-US" smtClean="0"/>
              <a:pPr/>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ABE4A-6619-4A05-BFF6-90C206CFC3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58B69E-B0B0-41E7-AC57-24B79E90A986}" type="datetimeFigureOut">
              <a:rPr lang="en-US" smtClean="0"/>
              <a:pPr/>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058B69E-B0B0-41E7-AC57-24B79E90A986}" type="datetimeFigureOut">
              <a:rPr lang="en-US" smtClean="0"/>
              <a:pPr/>
              <a:t>5/23/2013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58B69E-B0B0-41E7-AC57-24B79E90A986}" type="datetimeFigureOut">
              <a:rPr lang="en-US" smtClean="0"/>
              <a:pPr/>
              <a:t>5/23/2013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8B69E-B0B0-41E7-AC57-24B79E90A986}" type="datetimeFigureOut">
              <a:rPr lang="en-US" smtClean="0"/>
              <a:pPr/>
              <a:t>5/23/2013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58B69E-B0B0-41E7-AC57-24B79E90A986}" type="datetimeFigureOut">
              <a:rPr lang="en-US" smtClean="0"/>
              <a:pPr/>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58B69E-B0B0-41E7-AC57-24B79E90A986}" type="datetimeFigureOut">
              <a:rPr lang="en-US" smtClean="0"/>
              <a:pPr/>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E7ABE4A-6619-4A05-BFF6-90C206CFC3D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058B69E-B0B0-41E7-AC57-24B79E90A986}" type="datetimeFigureOut">
              <a:rPr lang="en-US" smtClean="0"/>
              <a:pPr/>
              <a:t>5/23/2013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E7ABE4A-6619-4A05-BFF6-90C206CFC3D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Soot" TargetMode="External"/><Relationship Id="rId3" Type="http://schemas.openxmlformats.org/officeDocument/2006/relationships/hyperlink" Target="http://en.wikipedia.org/wiki/Insect_evolution" TargetMode="External"/><Relationship Id="rId7" Type="http://schemas.openxmlformats.org/officeDocument/2006/relationships/hyperlink" Target="http://en.wikipedia.org/wiki/England" TargetMode="External"/><Relationship Id="rId12" Type="http://schemas.openxmlformats.org/officeDocument/2006/relationships/hyperlink" Target="http://en.wikipedia.org/wiki/Peppered_moth_evolution#cite_note-globalchange-2" TargetMode="External"/><Relationship Id="rId2" Type="http://schemas.openxmlformats.org/officeDocument/2006/relationships/hyperlink" Target="http://en.wikipedia.org/wiki/Evolutionary_biology" TargetMode="External"/><Relationship Id="rId1" Type="http://schemas.openxmlformats.org/officeDocument/2006/relationships/slideLayout" Target="../slideLayouts/slideLayout2.xml"/><Relationship Id="rId6" Type="http://schemas.openxmlformats.org/officeDocument/2006/relationships/hyperlink" Target="http://en.wikipedia.org/wiki/Industrial_Revolution" TargetMode="External"/><Relationship Id="rId11" Type="http://schemas.openxmlformats.org/officeDocument/2006/relationships/hyperlink" Target="http://en.wikipedia.org/wiki/Natural_selection" TargetMode="External"/><Relationship Id="rId5" Type="http://schemas.openxmlformats.org/officeDocument/2006/relationships/hyperlink" Target="http://en.wikipedia.org/wiki/Camouflage" TargetMode="External"/><Relationship Id="rId10" Type="http://schemas.openxmlformats.org/officeDocument/2006/relationships/hyperlink" Target="http://en.wikipedia.org/wiki/Melanism" TargetMode="External"/><Relationship Id="rId4" Type="http://schemas.openxmlformats.org/officeDocument/2006/relationships/hyperlink" Target="http://en.wikipedia.org/wiki/Peppered_moth" TargetMode="External"/><Relationship Id="rId9" Type="http://schemas.openxmlformats.org/officeDocument/2006/relationships/hyperlink" Target="http://en.wikipedia.org/wiki/Peppered_moth_evolution#cite_note-miller-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8991600" cy="1143000"/>
          </a:xfrm>
        </p:spPr>
        <p:txBody>
          <a:bodyPr>
            <a:normAutofit fontScale="90000"/>
          </a:bodyPr>
          <a:lstStyle/>
          <a:p>
            <a:r>
              <a:rPr lang="en-US" dirty="0" smtClean="0"/>
              <a:t>What links can you think of between the photos?</a:t>
            </a:r>
            <a:endParaRPr lang="en-US"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762000" y="4572000"/>
            <a:ext cx="2862705" cy="190500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print"/>
          <a:srcRect/>
          <a:stretch>
            <a:fillRect/>
          </a:stretch>
        </p:blipFill>
        <p:spPr bwMode="auto">
          <a:xfrm>
            <a:off x="381000" y="1828800"/>
            <a:ext cx="3048001" cy="1875693"/>
          </a:xfrm>
          <a:prstGeom prst="rect">
            <a:avLst/>
          </a:prstGeom>
          <a:noFill/>
          <a:ln w="9525">
            <a:noFill/>
            <a:miter lim="800000"/>
            <a:headEnd/>
            <a:tailEnd/>
          </a:ln>
          <a:effectLst/>
        </p:spPr>
      </p:pic>
      <p:pic>
        <p:nvPicPr>
          <p:cNvPr id="17412" name="Picture 4"/>
          <p:cNvPicPr>
            <a:picLocks noChangeAspect="1" noChangeArrowheads="1"/>
          </p:cNvPicPr>
          <p:nvPr/>
        </p:nvPicPr>
        <p:blipFill>
          <a:blip r:embed="rId4" cstate="print"/>
          <a:srcRect/>
          <a:stretch>
            <a:fillRect/>
          </a:stretch>
        </p:blipFill>
        <p:spPr bwMode="auto">
          <a:xfrm>
            <a:off x="4267200" y="2590800"/>
            <a:ext cx="4114800" cy="320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5334000"/>
            <a:ext cx="9144000" cy="1524000"/>
          </a:xfrm>
        </p:spPr>
        <p:txBody>
          <a:bodyPr>
            <a:normAutofit fontScale="70000" lnSpcReduction="20000"/>
          </a:bodyPr>
          <a:lstStyle/>
          <a:p>
            <a:r>
              <a:rPr lang="en-US" b="1" dirty="0" smtClean="0"/>
              <a:t>Alexis de Tocqueville in the 1830s:  </a:t>
            </a:r>
          </a:p>
          <a:p>
            <a:endParaRPr lang="en-US" b="1" dirty="0" smtClean="0"/>
          </a:p>
          <a:p>
            <a:r>
              <a:rPr lang="en-US" b="1" dirty="0" smtClean="0"/>
              <a:t>"From this foul drain, the greatest stream of human industry flows out to fertilize the world.  From this filthy sewer pure gold flows.  Here humanity attains its most complete development and its most brutish; here civilization works its miracles, and here civilized man is turned back almost into a savage."</a:t>
            </a:r>
            <a:endParaRPr lang="en-US" dirty="0" smtClean="0"/>
          </a:p>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066800" y="0"/>
            <a:ext cx="7162800" cy="53334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9" name="Picture 3"/>
          <p:cNvPicPr>
            <a:picLocks noChangeAspect="1" noChangeArrowheads="1"/>
          </p:cNvPicPr>
          <p:nvPr/>
        </p:nvPicPr>
        <p:blipFill>
          <a:blip r:embed="rId2" cstate="print"/>
          <a:srcRect/>
          <a:stretch>
            <a:fillRect/>
          </a:stretch>
        </p:blipFill>
        <p:spPr bwMode="auto">
          <a:xfrm>
            <a:off x="914400" y="0"/>
            <a:ext cx="6858000" cy="4784651"/>
          </a:xfrm>
          <a:prstGeom prst="rect">
            <a:avLst/>
          </a:prstGeom>
          <a:noFill/>
          <a:ln w="9525">
            <a:noFill/>
            <a:miter lim="800000"/>
            <a:headEnd/>
            <a:tailEnd/>
          </a:ln>
          <a:effectLst/>
        </p:spPr>
      </p:pic>
      <p:sp>
        <p:nvSpPr>
          <p:cNvPr id="6" name="TextBox 5"/>
          <p:cNvSpPr txBox="1"/>
          <p:nvPr/>
        </p:nvSpPr>
        <p:spPr>
          <a:xfrm>
            <a:off x="0" y="4876800"/>
            <a:ext cx="8915400" cy="1754326"/>
          </a:xfrm>
          <a:prstGeom prst="rect">
            <a:avLst/>
          </a:prstGeom>
          <a:noFill/>
        </p:spPr>
        <p:txBody>
          <a:bodyPr wrap="square" rtlCol="0">
            <a:spAutoFit/>
          </a:bodyPr>
          <a:lstStyle/>
          <a:p>
            <a:r>
              <a:rPr lang="en-US" b="1" dirty="0" smtClean="0"/>
              <a:t>"Manchester streets may be irregular, and its trading inscriptions pretentious, its smoke may be dense, and its mud ultra-muddy, but not any or all of these things can prevent the image of a great city rising before us as the very symbol of civilization, foremost in the march of improvement, a grand incarnation of progress." [Chambers' </a:t>
            </a:r>
            <a:r>
              <a:rPr lang="en-US" b="1" i="1" dirty="0" smtClean="0"/>
              <a:t>Edinburgh Journal</a:t>
            </a:r>
            <a:r>
              <a:rPr lang="en-US" b="1" dirty="0" smtClean="0"/>
              <a:t>, 1858; quoted by Briggs, </a:t>
            </a:r>
            <a:r>
              <a:rPr lang="en-US" b="1" i="1" dirty="0" smtClean="0"/>
              <a:t>Victorian Cities</a:t>
            </a:r>
            <a:r>
              <a:rPr lang="en-US" b="1" dirty="0" smtClean="0"/>
              <a:t>, 88]</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a:stretch>
            <a:fillRect/>
          </a:stretch>
        </p:blipFill>
        <p:spPr bwMode="auto">
          <a:xfrm>
            <a:off x="990600" y="0"/>
            <a:ext cx="7148513" cy="5334000"/>
          </a:xfrm>
          <a:prstGeom prst="rect">
            <a:avLst/>
          </a:prstGeom>
          <a:ln>
            <a:noFill/>
          </a:ln>
          <a:effectLst>
            <a:softEdge rad="112500"/>
          </a:effectLst>
        </p:spPr>
      </p:pic>
      <p:sp>
        <p:nvSpPr>
          <p:cNvPr id="5" name="TextBox 4"/>
          <p:cNvSpPr txBox="1"/>
          <p:nvPr/>
        </p:nvSpPr>
        <p:spPr>
          <a:xfrm>
            <a:off x="0" y="5380672"/>
            <a:ext cx="9144000" cy="1477328"/>
          </a:xfrm>
          <a:prstGeom prst="rect">
            <a:avLst/>
          </a:prstGeom>
          <a:noFill/>
        </p:spPr>
        <p:txBody>
          <a:bodyPr wrap="square" rtlCol="0">
            <a:spAutoFit/>
          </a:bodyPr>
          <a:lstStyle/>
          <a:p>
            <a:r>
              <a:rPr lang="en-US" dirty="0" smtClean="0"/>
              <a:t>My father was a glass blower. When I was eight years old my father died and our family had to go to the Bristol Workhouse. My brother was sent from Bristol workhouse in the same way as many other children were - cart-loads at a time. My mother did not know where he was for two years. He was taken off in the dead of night without her knowledge, and the parish officers would never tell her where he was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86200" y="0"/>
            <a:ext cx="5257800" cy="6858000"/>
          </a:xfrm>
        </p:spPr>
        <p:txBody>
          <a:bodyPr>
            <a:normAutofit fontScale="85000" lnSpcReduction="10000"/>
          </a:bodyPr>
          <a:lstStyle/>
          <a:p>
            <a:r>
              <a:rPr lang="en-US" dirty="0" smtClean="0"/>
              <a:t>Robert North says, 'I went into the pit at 7 years of age. When I drew by the girdle and chain, the skin was broken and the blood ran down. . . . If we said anything, they would beat us. I have seen many draw at 6. They must do it or be beat. They cannot straighten their backs during the day. I have sometimes pulled till my hips have hurt me so that I have not known what to do with myself.' </a:t>
            </a:r>
          </a:p>
          <a:p>
            <a:r>
              <a:rPr lang="en-US" dirty="0" smtClean="0"/>
              <a:t>In the West Riding, it appears, girls are almost universally employed as trappers and </a:t>
            </a:r>
            <a:r>
              <a:rPr lang="en-US" dirty="0" err="1" smtClean="0"/>
              <a:t>hurriers</a:t>
            </a:r>
            <a:r>
              <a:rPr lang="en-US" dirty="0" smtClean="0"/>
              <a:t>, in common with boys. The girls are of all ages, from 7 to 21. They commonly work quite naked down to the waist, and are dressed - as far as they are dressed at all - in a loose pair of trousers. These are seldom whole on either sex. In many of the collieries the adult colliers, whom these girls serve, work perfectly naked. </a:t>
            </a:r>
          </a:p>
          <a:p>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0" y="2232758"/>
            <a:ext cx="3886200" cy="4625242"/>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0" y="0"/>
            <a:ext cx="4011096"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b="15482"/>
          <a:stretch>
            <a:fillRect/>
          </a:stretch>
        </p:blipFill>
        <p:spPr bwMode="auto">
          <a:xfrm>
            <a:off x="1371600" y="0"/>
            <a:ext cx="6324600" cy="4647748"/>
          </a:xfrm>
          <a:prstGeom prst="rect">
            <a:avLst/>
          </a:prstGeom>
          <a:noFill/>
          <a:ln w="9525">
            <a:noFill/>
            <a:miter lim="800000"/>
            <a:headEnd/>
            <a:tailEnd/>
          </a:ln>
          <a:effectLst/>
        </p:spPr>
      </p:pic>
      <p:sp>
        <p:nvSpPr>
          <p:cNvPr id="5" name="TextBox 4"/>
          <p:cNvSpPr txBox="1"/>
          <p:nvPr/>
        </p:nvSpPr>
        <p:spPr>
          <a:xfrm>
            <a:off x="0" y="4724400"/>
            <a:ext cx="9144000" cy="1815882"/>
          </a:xfrm>
          <a:prstGeom prst="rect">
            <a:avLst/>
          </a:prstGeom>
          <a:noFill/>
        </p:spPr>
        <p:txBody>
          <a:bodyPr wrap="square" rtlCol="0">
            <a:spAutoFit/>
          </a:bodyPr>
          <a:lstStyle/>
          <a:p>
            <a:r>
              <a:rPr lang="en-US" sz="1600" b="1" dirty="0" smtClean="0"/>
              <a:t>George </a:t>
            </a:r>
            <a:r>
              <a:rPr lang="en-US" sz="1600" b="1" dirty="0" err="1" smtClean="0"/>
              <a:t>Courtauld</a:t>
            </a:r>
            <a:r>
              <a:rPr lang="en-US" sz="1600" b="1" dirty="0" smtClean="0"/>
              <a:t>, letter to Mr. Mann (11th December, 1813)</a:t>
            </a:r>
            <a:r>
              <a:rPr lang="en-US" sz="1600" dirty="0" smtClean="0"/>
              <a:t/>
            </a:r>
            <a:br>
              <a:rPr lang="en-US" sz="1600" dirty="0" smtClean="0"/>
            </a:br>
            <a:r>
              <a:rPr lang="en-US" sz="1600" dirty="0" smtClean="0"/>
              <a:t/>
            </a:r>
            <a:br>
              <a:rPr lang="en-US" sz="1600" dirty="0" smtClean="0"/>
            </a:br>
            <a:r>
              <a:rPr lang="en-US" sz="1600" dirty="0" smtClean="0"/>
              <a:t>I have 8 children coming from Islington on Tuesday next and 8 or 10 more on Thursday. I had my choice from upwards of 50 girls of different ages and accepted all but one that were within the age of 10 and thirteen. They are from a very well-conducted workhouse and I really expect and earnestly hope that by continued care and attention my establishment of apprentices will prove a nursery of respectable young women fitted for any of the humble walks of life</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4191000" cy="6741268"/>
          </a:xfrm>
          <a:prstGeom prst="rect">
            <a:avLst/>
          </a:prstGeom>
          <a:noFill/>
          <a:ln w="9525">
            <a:noFill/>
            <a:miter lim="800000"/>
            <a:headEnd/>
            <a:tailEnd/>
          </a:ln>
          <a:effectLst/>
        </p:spPr>
      </p:pic>
      <p:sp>
        <p:nvSpPr>
          <p:cNvPr id="5" name="TextBox 4"/>
          <p:cNvSpPr txBox="1"/>
          <p:nvPr/>
        </p:nvSpPr>
        <p:spPr>
          <a:xfrm>
            <a:off x="4648200" y="762000"/>
            <a:ext cx="3581400" cy="369332"/>
          </a:xfrm>
          <a:prstGeom prst="rect">
            <a:avLst/>
          </a:prstGeom>
          <a:noFill/>
        </p:spPr>
        <p:txBody>
          <a:bodyPr wrap="square" rtlCol="0">
            <a:spAutoFit/>
          </a:bodyPr>
          <a:lstStyle/>
          <a:p>
            <a:endParaRPr lang="en-US" dirty="0"/>
          </a:p>
        </p:txBody>
      </p:sp>
      <p:sp>
        <p:nvSpPr>
          <p:cNvPr id="8" name="TextBox 7"/>
          <p:cNvSpPr txBox="1"/>
          <p:nvPr/>
        </p:nvSpPr>
        <p:spPr>
          <a:xfrm>
            <a:off x="4267200" y="838200"/>
            <a:ext cx="4724400" cy="5262979"/>
          </a:xfrm>
          <a:prstGeom prst="rect">
            <a:avLst/>
          </a:prstGeom>
          <a:noFill/>
        </p:spPr>
        <p:txBody>
          <a:bodyPr wrap="square" rtlCol="0">
            <a:spAutoFit/>
          </a:bodyPr>
          <a:lstStyle/>
          <a:p>
            <a:r>
              <a:rPr lang="en-US" sz="1600" dirty="0" smtClean="0"/>
              <a:t>When I entered the mines at eight years or so, at the time workings were not so large for we had not sunk in Scotland to the thicker seams which are now being worked. The condition of the miner's boy then was to be raised about 1 o'clock or 2 o'clock in the morning is the distance was far to travel, and at that time I had to travel a considerable distance, more than three miles' I was raised at that time at 2 o'clock. ... We remained then in the mine until 5 and 6 at night. It was an ironstone mine, very low, working about 18 inches, and in some instances not quite so high... The gases pervading the mines in Scotland at that time were, for the most part, carbonic acid gas... There was no explosive gas in those mines I was in, or scarcely any. I may state incidentally here that in the first ironstone mine I was in there were some 20 or more boys beside myself, and I am not aware at this moment that there is one alive excepting myself.</a:t>
            </a:r>
          </a:p>
          <a:p>
            <a:r>
              <a:rPr lang="en-US" sz="1600" i="1" dirty="0" smtClean="0"/>
              <a:t>Alexander MacDonald to the Commission on Trade Unions, 1868</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0" y="0"/>
            <a:ext cx="9144000" cy="55145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stable world gone mad</a:t>
            </a:r>
            <a:endParaRPr lang="en-US" dirty="0"/>
          </a:p>
        </p:txBody>
      </p:sp>
      <p:sp>
        <p:nvSpPr>
          <p:cNvPr id="3" name="Content Placeholder 2"/>
          <p:cNvSpPr>
            <a:spLocks noGrp="1"/>
          </p:cNvSpPr>
          <p:nvPr>
            <p:ph sz="half" idx="1"/>
          </p:nvPr>
        </p:nvSpPr>
        <p:spPr/>
        <p:txBody>
          <a:bodyPr/>
          <a:lstStyle/>
          <a:p>
            <a:r>
              <a:rPr lang="en-US" dirty="0" smtClean="0"/>
              <a:t>Prior to the Industrial revolution life was simple…</a:t>
            </a:r>
          </a:p>
          <a:p>
            <a:pPr lvl="1"/>
            <a:r>
              <a:rPr lang="en-US" dirty="0" smtClean="0"/>
              <a:t>people expected to be born, live, die in the same place. People expected to be what their parents were, stay in the same class each generation, and it would go on.</a:t>
            </a:r>
            <a:endParaRPr lang="en-US" dirty="0"/>
          </a:p>
        </p:txBody>
      </p:sp>
      <p:sp>
        <p:nvSpPr>
          <p:cNvPr id="4" name="Content Placeholder 3"/>
          <p:cNvSpPr>
            <a:spLocks noGrp="1"/>
          </p:cNvSpPr>
          <p:nvPr>
            <p:ph sz="half" idx="2"/>
          </p:nvPr>
        </p:nvSpPr>
        <p:spPr/>
        <p:txBody>
          <a:bodyPr/>
          <a:lstStyle/>
          <a:p>
            <a:r>
              <a:rPr lang="en-US" dirty="0" smtClean="0"/>
              <a:t>Now in the Industrial revolution life became complex…</a:t>
            </a:r>
          </a:p>
          <a:p>
            <a:pPr lvl="1"/>
            <a:r>
              <a:rPr lang="en-US" dirty="0" smtClean="0"/>
              <a:t>You could move to find work. You were still often stuck in your class; there was small potential to move up. You lived in cramped, dirty cities. Life changed daily.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Isambard</a:t>
            </a:r>
            <a:r>
              <a:rPr lang="en-US" dirty="0" smtClean="0"/>
              <a:t> Kingdom Brunel</a:t>
            </a:r>
            <a:endParaRPr lang="en-US" dirty="0"/>
          </a:p>
        </p:txBody>
      </p:sp>
      <p:pic>
        <p:nvPicPr>
          <p:cNvPr id="13314" name="Picture 2"/>
          <p:cNvPicPr>
            <a:picLocks noGrp="1" noChangeAspect="1" noChangeArrowheads="1"/>
          </p:cNvPicPr>
          <p:nvPr>
            <p:ph sz="half" idx="1"/>
          </p:nvPr>
        </p:nvPicPr>
        <p:blipFill>
          <a:blip r:embed="rId2" cstate="print"/>
          <a:stretch>
            <a:fillRect/>
          </a:stretch>
        </p:blipFill>
        <p:spPr bwMode="auto">
          <a:xfrm>
            <a:off x="304800" y="2057399"/>
            <a:ext cx="3048000" cy="4724401"/>
          </a:xfrm>
          <a:prstGeom prst="rect">
            <a:avLst/>
          </a:prstGeom>
          <a:noFill/>
          <a:ln w="9525">
            <a:noFill/>
            <a:miter lim="800000"/>
            <a:headEnd/>
            <a:tailEnd/>
          </a:ln>
          <a:effectLst/>
        </p:spPr>
      </p:pic>
      <p:sp>
        <p:nvSpPr>
          <p:cNvPr id="5" name="Content Placeholder 4"/>
          <p:cNvSpPr>
            <a:spLocks noGrp="1"/>
          </p:cNvSpPr>
          <p:nvPr>
            <p:ph sz="half" idx="2"/>
          </p:nvPr>
        </p:nvSpPr>
        <p:spPr/>
        <p:txBody>
          <a:bodyPr>
            <a:normAutofit lnSpcReduction="10000"/>
          </a:bodyPr>
          <a:lstStyle/>
          <a:p>
            <a:r>
              <a:rPr lang="en-US" dirty="0" smtClean="0"/>
              <a:t>Bridges</a:t>
            </a:r>
          </a:p>
          <a:p>
            <a:r>
              <a:rPr lang="en-US" dirty="0" smtClean="0"/>
              <a:t>Dockyards</a:t>
            </a:r>
          </a:p>
          <a:p>
            <a:r>
              <a:rPr lang="en-US" dirty="0" smtClean="0"/>
              <a:t>Tunnel under the Thames</a:t>
            </a:r>
          </a:p>
          <a:p>
            <a:r>
              <a:rPr lang="en-US" dirty="0" smtClean="0"/>
              <a:t>Great Western Railway</a:t>
            </a:r>
          </a:p>
          <a:p>
            <a:r>
              <a:rPr lang="en-US" dirty="0" smtClean="0"/>
              <a:t>First propeller powered transatlantic steamship</a:t>
            </a:r>
          </a:p>
          <a:p>
            <a:r>
              <a:rPr lang="en-US" dirty="0" smtClean="0"/>
              <a:t>Number 2 on  Britain’s top 100 most important people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Autofit/>
          </a:bodyPr>
          <a:lstStyle/>
          <a:p>
            <a:r>
              <a:rPr lang="en-US" sz="4000" dirty="0" smtClean="0"/>
              <a:t>Samuel Slater: Father of American Industrial  Revolution (American Factory System)</a:t>
            </a:r>
            <a:endParaRPr lang="en-US" sz="4000" dirty="0"/>
          </a:p>
        </p:txBody>
      </p:sp>
      <p:sp>
        <p:nvSpPr>
          <p:cNvPr id="4" name="Content Placeholder 3"/>
          <p:cNvSpPr>
            <a:spLocks noGrp="1"/>
          </p:cNvSpPr>
          <p:nvPr>
            <p:ph sz="half" idx="2"/>
          </p:nvPr>
        </p:nvSpPr>
        <p:spPr>
          <a:xfrm>
            <a:off x="3429000" y="1920084"/>
            <a:ext cx="5715000" cy="4937915"/>
          </a:xfrm>
        </p:spPr>
        <p:txBody>
          <a:bodyPr>
            <a:normAutofit fontScale="77500" lnSpcReduction="20000"/>
          </a:bodyPr>
          <a:lstStyle/>
          <a:p>
            <a:r>
              <a:rPr lang="en-US" dirty="0" smtClean="0"/>
              <a:t>Samuel Slater was born in England June 9, 1768, </a:t>
            </a:r>
          </a:p>
          <a:p>
            <a:r>
              <a:rPr lang="en-US" dirty="0" smtClean="0"/>
              <a:t>At age ten he begun work at the cotton mill opened that year by </a:t>
            </a:r>
            <a:r>
              <a:rPr lang="en-US" dirty="0" err="1" smtClean="0"/>
              <a:t>Jedediah</a:t>
            </a:r>
            <a:r>
              <a:rPr lang="en-US" dirty="0" smtClean="0"/>
              <a:t> </a:t>
            </a:r>
            <a:r>
              <a:rPr lang="en-US" dirty="0" err="1" smtClean="0"/>
              <a:t>Strutt</a:t>
            </a:r>
            <a:r>
              <a:rPr lang="en-US" dirty="0" smtClean="0"/>
              <a:t> </a:t>
            </a:r>
            <a:r>
              <a:rPr lang="en-US" dirty="0" err="1" smtClean="0"/>
              <a:t>utilising</a:t>
            </a:r>
            <a:r>
              <a:rPr lang="en-US" dirty="0" smtClean="0"/>
              <a:t> the water frame pioneered by Richard Arkwright.</a:t>
            </a:r>
          </a:p>
          <a:p>
            <a:r>
              <a:rPr lang="en-US" dirty="0" smtClean="0"/>
              <a:t>When his father died and his family indentured Samuel as an apprentice to </a:t>
            </a:r>
            <a:r>
              <a:rPr lang="en-US" dirty="0" err="1" smtClean="0"/>
              <a:t>Strutt</a:t>
            </a:r>
            <a:r>
              <a:rPr lang="en-US" dirty="0" smtClean="0"/>
              <a:t>. </a:t>
            </a:r>
          </a:p>
          <a:p>
            <a:r>
              <a:rPr lang="en-US" dirty="0" smtClean="0"/>
              <a:t>Slater was well-trained by </a:t>
            </a:r>
            <a:r>
              <a:rPr lang="en-US" dirty="0" err="1" smtClean="0"/>
              <a:t>Strutt</a:t>
            </a:r>
            <a:r>
              <a:rPr lang="en-US" dirty="0" smtClean="0"/>
              <a:t>, and at age 21 began a systematic study of the latest textile machinery. </a:t>
            </a:r>
          </a:p>
          <a:p>
            <a:r>
              <a:rPr lang="en-US" dirty="0" smtClean="0"/>
              <a:t>Hearing of the American interest in developing similar machines, and aware of British laws against exporting the designs, he memorized as much as he could and departed for New York in 1789</a:t>
            </a:r>
          </a:p>
          <a:p>
            <a:r>
              <a:rPr lang="en-US" dirty="0" smtClean="0"/>
              <a:t>Owned 13 mills in the Rhode Island area.</a:t>
            </a:r>
            <a:endParaRPr lang="en-US" dirty="0"/>
          </a:p>
        </p:txBody>
      </p:sp>
      <p:pic>
        <p:nvPicPr>
          <p:cNvPr id="14338" name="Picture 2"/>
          <p:cNvPicPr>
            <a:picLocks noGrp="1" noChangeAspect="1" noChangeArrowheads="1"/>
          </p:cNvPicPr>
          <p:nvPr>
            <p:ph sz="half" idx="1"/>
          </p:nvPr>
        </p:nvPicPr>
        <p:blipFill>
          <a:blip r:embed="rId2" cstate="print"/>
          <a:srcRect/>
          <a:stretch>
            <a:fillRect/>
          </a:stretch>
        </p:blipFill>
        <p:spPr bwMode="auto">
          <a:xfrm>
            <a:off x="304800" y="2286000"/>
            <a:ext cx="2771775" cy="29322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Industrial Revolution</a:t>
            </a:r>
            <a:endParaRPr lang="en-US"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1226392" y="1935163"/>
            <a:ext cx="6691215" cy="4389437"/>
          </a:xfrm>
          <a:prstGeom prst="rect">
            <a:avLst/>
          </a:prstGeom>
          <a:noFill/>
          <a:ln w="9525">
            <a:noFill/>
            <a:miter lim="800000"/>
            <a:headEnd/>
            <a:tailEnd/>
          </a:ln>
          <a:effectLst/>
        </p:spPr>
      </p:pic>
      <p:sp>
        <p:nvSpPr>
          <p:cNvPr id="5" name="TextBox 4"/>
          <p:cNvSpPr txBox="1"/>
          <p:nvPr/>
        </p:nvSpPr>
        <p:spPr>
          <a:xfrm>
            <a:off x="0" y="6324600"/>
            <a:ext cx="9304803" cy="369332"/>
          </a:xfrm>
          <a:prstGeom prst="rect">
            <a:avLst/>
          </a:prstGeom>
          <a:noFill/>
        </p:spPr>
        <p:txBody>
          <a:bodyPr wrap="square" rtlCol="0">
            <a:spAutoFit/>
          </a:bodyPr>
          <a:lstStyle/>
          <a:p>
            <a:r>
              <a:rPr lang="en-US" dirty="0" smtClean="0"/>
              <a:t>Learning intention: background and introduction to the mood and people and inventions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Grp="1" noChangeAspect="1" noChangeArrowheads="1"/>
          </p:cNvPicPr>
          <p:nvPr>
            <p:ph sz="half" idx="1"/>
          </p:nvPr>
        </p:nvPicPr>
        <p:blipFill>
          <a:blip r:embed="rId2" cstate="print"/>
          <a:srcRect/>
          <a:stretch>
            <a:fillRect/>
          </a:stretch>
        </p:blipFill>
        <p:spPr bwMode="auto">
          <a:xfrm>
            <a:off x="0" y="685800"/>
            <a:ext cx="3533039" cy="2743994"/>
          </a:xfrm>
          <a:prstGeom prst="rect">
            <a:avLst/>
          </a:prstGeom>
          <a:noFill/>
          <a:ln w="9525">
            <a:noFill/>
            <a:miter lim="800000"/>
            <a:headEnd/>
            <a:tailEnd/>
          </a:ln>
          <a:effectLst/>
        </p:spPr>
      </p:pic>
      <p:pic>
        <p:nvPicPr>
          <p:cNvPr id="15364" name="Picture 4"/>
          <p:cNvPicPr>
            <a:picLocks noChangeAspect="1" noChangeArrowheads="1"/>
          </p:cNvPicPr>
          <p:nvPr/>
        </p:nvPicPr>
        <p:blipFill>
          <a:blip r:embed="rId3" cstate="print"/>
          <a:srcRect/>
          <a:stretch>
            <a:fillRect/>
          </a:stretch>
        </p:blipFill>
        <p:spPr bwMode="auto">
          <a:xfrm>
            <a:off x="3733800" y="381000"/>
            <a:ext cx="3023126" cy="4314825"/>
          </a:xfrm>
          <a:prstGeom prst="rect">
            <a:avLst/>
          </a:prstGeom>
          <a:noFill/>
          <a:ln w="9525">
            <a:noFill/>
            <a:miter lim="800000"/>
            <a:headEnd/>
            <a:tailEnd/>
          </a:ln>
          <a:effectLst/>
        </p:spPr>
      </p:pic>
      <p:pic>
        <p:nvPicPr>
          <p:cNvPr id="15365" name="Picture 5"/>
          <p:cNvPicPr>
            <a:picLocks noChangeAspect="1" noChangeArrowheads="1"/>
          </p:cNvPicPr>
          <p:nvPr/>
        </p:nvPicPr>
        <p:blipFill>
          <a:blip r:embed="rId4" cstate="print"/>
          <a:srcRect/>
          <a:stretch>
            <a:fillRect/>
          </a:stretch>
        </p:blipFill>
        <p:spPr bwMode="auto">
          <a:xfrm>
            <a:off x="762000" y="3657600"/>
            <a:ext cx="4046483" cy="3200400"/>
          </a:xfrm>
          <a:prstGeom prst="rect">
            <a:avLst/>
          </a:prstGeom>
          <a:noFill/>
          <a:ln w="9525">
            <a:noFill/>
            <a:miter lim="800000"/>
            <a:headEnd/>
            <a:tailEnd/>
          </a:ln>
          <a:effectLst/>
        </p:spPr>
      </p:pic>
      <p:sp>
        <p:nvSpPr>
          <p:cNvPr id="9" name="TextBox 8"/>
          <p:cNvSpPr txBox="1"/>
          <p:nvPr/>
        </p:nvSpPr>
        <p:spPr>
          <a:xfrm>
            <a:off x="4648200" y="0"/>
            <a:ext cx="4495800" cy="646331"/>
          </a:xfrm>
          <a:prstGeom prst="rect">
            <a:avLst/>
          </a:prstGeom>
          <a:noFill/>
        </p:spPr>
        <p:txBody>
          <a:bodyPr wrap="square" rtlCol="0">
            <a:spAutoFit/>
          </a:bodyPr>
          <a:lstStyle/>
          <a:p>
            <a:r>
              <a:rPr lang="en-US" b="1" dirty="0" smtClean="0"/>
              <a:t>Richard Arkwright: The Water Frame</a:t>
            </a:r>
            <a:r>
              <a:rPr lang="en-US" dirty="0" smtClean="0"/>
              <a:t/>
            </a:r>
            <a:br>
              <a:rPr lang="en-US" dirty="0" smtClean="0"/>
            </a:br>
            <a:endParaRPr lang="en-US" dirty="0"/>
          </a:p>
        </p:txBody>
      </p:sp>
      <p:sp>
        <p:nvSpPr>
          <p:cNvPr id="10" name="TextBox 9"/>
          <p:cNvSpPr txBox="1"/>
          <p:nvPr/>
        </p:nvSpPr>
        <p:spPr>
          <a:xfrm>
            <a:off x="4953000" y="5334000"/>
            <a:ext cx="3880678" cy="369332"/>
          </a:xfrm>
          <a:prstGeom prst="rect">
            <a:avLst/>
          </a:prstGeom>
          <a:noFill/>
        </p:spPr>
        <p:txBody>
          <a:bodyPr wrap="none" rtlCol="0">
            <a:spAutoFit/>
          </a:bodyPr>
          <a:lstStyle/>
          <a:p>
            <a:r>
              <a:rPr lang="en-US" b="1" dirty="0" smtClean="0"/>
              <a:t>Samuel Crompton: Spinning mule</a:t>
            </a:r>
            <a:endParaRPr lang="en-US" b="1" dirty="0"/>
          </a:p>
        </p:txBody>
      </p:sp>
      <p:sp>
        <p:nvSpPr>
          <p:cNvPr id="11" name="TextBox 10"/>
          <p:cNvSpPr txBox="1"/>
          <p:nvPr/>
        </p:nvSpPr>
        <p:spPr>
          <a:xfrm>
            <a:off x="0" y="0"/>
            <a:ext cx="4314386" cy="646331"/>
          </a:xfrm>
          <a:prstGeom prst="rect">
            <a:avLst/>
          </a:prstGeom>
          <a:noFill/>
        </p:spPr>
        <p:txBody>
          <a:bodyPr wrap="none" rtlCol="0">
            <a:spAutoFit/>
          </a:bodyPr>
          <a:lstStyle/>
          <a:p>
            <a:r>
              <a:rPr lang="en-US" b="1" dirty="0" smtClean="0"/>
              <a:t>James Hargreaves: The spinning Jenny</a:t>
            </a:r>
            <a:br>
              <a:rPr lang="en-US" b="1" dirty="0" smtClean="0"/>
            </a:b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dirty="0" smtClean="0"/>
              <a:t>James Watt: The Steam Engine</a:t>
            </a:r>
            <a:endParaRPr lang="en-US" dirty="0"/>
          </a:p>
        </p:txBody>
      </p:sp>
      <p:pic>
        <p:nvPicPr>
          <p:cNvPr id="16386" name="Picture 2"/>
          <p:cNvPicPr>
            <a:picLocks noGrp="1" noChangeAspect="1" noChangeArrowheads="1"/>
          </p:cNvPicPr>
          <p:nvPr>
            <p:ph sz="half" idx="1"/>
          </p:nvPr>
        </p:nvPicPr>
        <p:blipFill>
          <a:blip r:embed="rId2" cstate="print"/>
          <a:srcRect/>
          <a:stretch>
            <a:fillRect/>
          </a:stretch>
        </p:blipFill>
        <p:spPr bwMode="auto">
          <a:xfrm>
            <a:off x="152400" y="1066800"/>
            <a:ext cx="3276600" cy="4102303"/>
          </a:xfrm>
          <a:prstGeom prst="rect">
            <a:avLst/>
          </a:prstGeom>
          <a:noFill/>
          <a:ln w="9525">
            <a:noFill/>
            <a:miter lim="800000"/>
            <a:headEnd/>
            <a:tailEnd/>
          </a:ln>
          <a:effectLst/>
        </p:spPr>
      </p:pic>
      <p:pic>
        <p:nvPicPr>
          <p:cNvPr id="16387" name="Picture 3"/>
          <p:cNvPicPr>
            <a:picLocks noGrp="1" noChangeAspect="1" noChangeArrowheads="1"/>
          </p:cNvPicPr>
          <p:nvPr>
            <p:ph sz="half" idx="2"/>
          </p:nvPr>
        </p:nvPicPr>
        <p:blipFill>
          <a:blip r:embed="rId3" cstate="print"/>
          <a:srcRect/>
          <a:stretch>
            <a:fillRect/>
          </a:stretch>
        </p:blipFill>
        <p:spPr bwMode="auto">
          <a:xfrm>
            <a:off x="3581400" y="1143000"/>
            <a:ext cx="3733800" cy="4278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8229600" cy="1143000"/>
          </a:xfrm>
        </p:spPr>
        <p:txBody>
          <a:bodyPr/>
          <a:lstStyle/>
          <a:p>
            <a:r>
              <a:rPr lang="en-US" dirty="0" smtClean="0"/>
              <a:t>Exit from Class</a:t>
            </a:r>
            <a:endParaRPr lang="en-US" dirty="0"/>
          </a:p>
        </p:txBody>
      </p:sp>
      <p:sp>
        <p:nvSpPr>
          <p:cNvPr id="9" name="Content Placeholder 8"/>
          <p:cNvSpPr>
            <a:spLocks noGrp="1"/>
          </p:cNvSpPr>
          <p:nvPr>
            <p:ph idx="1"/>
          </p:nvPr>
        </p:nvSpPr>
        <p:spPr>
          <a:xfrm>
            <a:off x="0" y="1066800"/>
            <a:ext cx="9144000" cy="4389120"/>
          </a:xfrm>
        </p:spPr>
        <p:txBody>
          <a:bodyPr/>
          <a:lstStyle/>
          <a:p>
            <a:r>
              <a:rPr lang="en-US" dirty="0" smtClean="0"/>
              <a:t>Using three -five words, summarize your understanding thus far, about the industrial revolution.</a:t>
            </a:r>
          </a:p>
        </p:txBody>
      </p:sp>
      <p:pic>
        <p:nvPicPr>
          <p:cNvPr id="20482" name="Picture 2"/>
          <p:cNvPicPr>
            <a:picLocks noChangeAspect="1" noChangeArrowheads="1"/>
          </p:cNvPicPr>
          <p:nvPr/>
        </p:nvPicPr>
        <p:blipFill>
          <a:blip r:embed="rId2" cstate="print"/>
          <a:srcRect/>
          <a:stretch>
            <a:fillRect/>
          </a:stretch>
        </p:blipFill>
        <p:spPr bwMode="auto">
          <a:xfrm>
            <a:off x="1752600" y="1887282"/>
            <a:ext cx="7391400" cy="49707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Peppered Moth</a:t>
            </a:r>
            <a:endParaRPr lang="en-US" dirty="0"/>
          </a:p>
        </p:txBody>
      </p:sp>
      <p:sp>
        <p:nvSpPr>
          <p:cNvPr id="6" name="Content Placeholder 5"/>
          <p:cNvSpPr>
            <a:spLocks noGrp="1"/>
          </p:cNvSpPr>
          <p:nvPr>
            <p:ph sz="half" idx="1"/>
          </p:nvPr>
        </p:nvSpPr>
        <p:spPr>
          <a:xfrm>
            <a:off x="457200" y="1920085"/>
            <a:ext cx="3657600" cy="4434840"/>
          </a:xfrm>
        </p:spPr>
        <p:txBody>
          <a:bodyPr/>
          <a:lstStyle/>
          <a:p>
            <a:r>
              <a:rPr lang="en-US" dirty="0" smtClean="0"/>
              <a:t>I’d like to introduce you to my little friend…</a:t>
            </a:r>
          </a:p>
          <a:p>
            <a:endParaRPr lang="en-US" dirty="0" smtClean="0"/>
          </a:p>
          <a:p>
            <a:r>
              <a:rPr lang="en-US" dirty="0" smtClean="0"/>
              <a:t>A testament to the industrial revolution.</a:t>
            </a:r>
          </a:p>
        </p:txBody>
      </p:sp>
      <p:sp>
        <p:nvSpPr>
          <p:cNvPr id="7" name="Content Placeholder 6"/>
          <p:cNvSpPr>
            <a:spLocks noGrp="1"/>
          </p:cNvSpPr>
          <p:nvPr>
            <p:ph sz="half" idx="2"/>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4114800" y="1981200"/>
            <a:ext cx="4648200" cy="44328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143000"/>
            <a:ext cx="8229600" cy="5181600"/>
          </a:xfrm>
        </p:spPr>
        <p:txBody>
          <a:bodyPr>
            <a:normAutofit fontScale="70000" lnSpcReduction="20000"/>
          </a:bodyPr>
          <a:lstStyle/>
          <a:p>
            <a:r>
              <a:rPr lang="en-CA" dirty="0"/>
              <a:t>This article is about the peppered moth's significance in </a:t>
            </a:r>
            <a:r>
              <a:rPr lang="en-CA" dirty="0">
                <a:hlinkClick r:id="rId2" tooltip="Evolutionary biology"/>
              </a:rPr>
              <a:t>evolutionary biology</a:t>
            </a:r>
            <a:r>
              <a:rPr lang="en-CA" dirty="0"/>
              <a:t>. For its evolutionary ancestry, see </a:t>
            </a:r>
            <a:r>
              <a:rPr lang="en-CA" dirty="0">
                <a:hlinkClick r:id="rId3" tooltip="Insect evolution"/>
              </a:rPr>
              <a:t>Insect evolution</a:t>
            </a:r>
            <a:r>
              <a:rPr lang="en-CA" dirty="0"/>
              <a:t>.</a:t>
            </a:r>
          </a:p>
          <a:p>
            <a:r>
              <a:rPr lang="en-CA" i="1" dirty="0" err="1"/>
              <a:t>Biston</a:t>
            </a:r>
            <a:r>
              <a:rPr lang="en-CA" i="1" dirty="0"/>
              <a:t> </a:t>
            </a:r>
            <a:r>
              <a:rPr lang="en-CA" i="1" dirty="0" err="1"/>
              <a:t>betularia</a:t>
            </a:r>
            <a:r>
              <a:rPr lang="en-CA" i="1" dirty="0"/>
              <a:t> f. </a:t>
            </a:r>
            <a:r>
              <a:rPr lang="en-CA" i="1" dirty="0" err="1"/>
              <a:t>typica</a:t>
            </a:r>
            <a:r>
              <a:rPr lang="en-CA" dirty="0"/>
              <a:t>, the white-bodied </a:t>
            </a:r>
            <a:r>
              <a:rPr lang="en-CA" dirty="0">
                <a:hlinkClick r:id="rId4" tooltip="Peppered moth"/>
              </a:rPr>
              <a:t>peppered moth</a:t>
            </a:r>
            <a:r>
              <a:rPr lang="en-CA" dirty="0"/>
              <a:t>.</a:t>
            </a:r>
          </a:p>
          <a:p>
            <a:r>
              <a:rPr lang="en-CA" i="1" dirty="0" err="1"/>
              <a:t>Biston</a:t>
            </a:r>
            <a:r>
              <a:rPr lang="en-CA" i="1" dirty="0"/>
              <a:t> </a:t>
            </a:r>
            <a:r>
              <a:rPr lang="en-CA" i="1" dirty="0" err="1"/>
              <a:t>betularia</a:t>
            </a:r>
            <a:r>
              <a:rPr lang="en-CA" i="1" dirty="0"/>
              <a:t> f. </a:t>
            </a:r>
            <a:r>
              <a:rPr lang="en-CA" i="1" dirty="0" err="1"/>
              <a:t>carbonaria</a:t>
            </a:r>
            <a:r>
              <a:rPr lang="en-CA" dirty="0"/>
              <a:t>, the black-bodied peppered moth.</a:t>
            </a:r>
          </a:p>
          <a:p>
            <a:r>
              <a:rPr lang="en-CA" dirty="0"/>
              <a:t>The </a:t>
            </a:r>
            <a:r>
              <a:rPr lang="en-CA" b="1" dirty="0"/>
              <a:t>evolution of the </a:t>
            </a:r>
            <a:r>
              <a:rPr lang="en-CA" b="1" dirty="0">
                <a:hlinkClick r:id="rId4" tooltip="Peppered moth"/>
              </a:rPr>
              <a:t>peppered moth</a:t>
            </a:r>
            <a:r>
              <a:rPr lang="en-CA" dirty="0"/>
              <a:t> over the last two hundred years has been studied in detail. Originally, the vast majority of peppered moths had light colouration, which effectively </a:t>
            </a:r>
            <a:r>
              <a:rPr lang="en-CA" dirty="0">
                <a:hlinkClick r:id="rId5" tooltip="Camouflage"/>
              </a:rPr>
              <a:t>camouflaged</a:t>
            </a:r>
            <a:r>
              <a:rPr lang="en-CA" dirty="0"/>
              <a:t> them against the light-coloured trees and lichens which they rested upon. However, because of widespread pollution during the </a:t>
            </a:r>
            <a:r>
              <a:rPr lang="en-CA" dirty="0">
                <a:hlinkClick r:id="rId6" tooltip="Industrial Revolution"/>
              </a:rPr>
              <a:t>Industrial Revolution</a:t>
            </a:r>
            <a:r>
              <a:rPr lang="en-CA" dirty="0"/>
              <a:t> in </a:t>
            </a:r>
            <a:r>
              <a:rPr lang="en-CA" dirty="0">
                <a:hlinkClick r:id="rId7" tooltip="England"/>
              </a:rPr>
              <a:t>England</a:t>
            </a:r>
            <a:r>
              <a:rPr lang="en-CA" dirty="0"/>
              <a:t>, many of the lichens died out, and the trees that peppered moths rested on became blackened by </a:t>
            </a:r>
            <a:r>
              <a:rPr lang="en-CA" dirty="0">
                <a:hlinkClick r:id="rId8" tooltip="Soot"/>
              </a:rPr>
              <a:t>soot</a:t>
            </a:r>
            <a:r>
              <a:rPr lang="en-CA" dirty="0"/>
              <a:t>, causing most of the light-coloured moths, or </a:t>
            </a:r>
            <a:r>
              <a:rPr lang="en-CA" b="1" i="1" dirty="0" err="1"/>
              <a:t>typica</a:t>
            </a:r>
            <a:r>
              <a:rPr lang="en-CA" dirty="0"/>
              <a:t>, to die off from predation. At the same time, the dark-coloured, or </a:t>
            </a:r>
            <a:r>
              <a:rPr lang="en-CA" i="1" dirty="0" err="1"/>
              <a:t>melanic</a:t>
            </a:r>
            <a:r>
              <a:rPr lang="en-CA" dirty="0"/>
              <a:t>, moths, </a:t>
            </a:r>
            <a:r>
              <a:rPr lang="en-CA" b="1" i="1" dirty="0" err="1"/>
              <a:t>carbonaria</a:t>
            </a:r>
            <a:r>
              <a:rPr lang="en-CA" dirty="0"/>
              <a:t>, flourished because of their ability to hide on the darkened trees.</a:t>
            </a:r>
            <a:r>
              <a:rPr lang="en-CA" baseline="30000" dirty="0">
                <a:hlinkClick r:id="rId9"/>
              </a:rPr>
              <a:t>[1]</a:t>
            </a:r>
            <a:endParaRPr lang="en-CA" dirty="0"/>
          </a:p>
          <a:p>
            <a:r>
              <a:rPr lang="en-CA" dirty="0"/>
              <a:t>Since then, with improved environmental standards, light-coloured peppered moths have again become common, but the dramatic change in the peppered moth's population has remained a subject of much interest and study, and has led to the coining of the term </a:t>
            </a:r>
            <a:r>
              <a:rPr lang="en-CA" b="1" i="1" dirty="0"/>
              <a:t>industrial </a:t>
            </a:r>
            <a:r>
              <a:rPr lang="en-CA" b="1" i="1" dirty="0" err="1">
                <a:hlinkClick r:id="rId10" tooltip="Melanism"/>
              </a:rPr>
              <a:t>melanism</a:t>
            </a:r>
            <a:r>
              <a:rPr lang="en-CA" dirty="0"/>
              <a:t> to refer to the genetic darkening of species in response to pollutants. As a result of the relatively simple and easy-to-understand circumstances of the adaptation, the peppered moth has become a common example used in explaining or demonstrating </a:t>
            </a:r>
            <a:r>
              <a:rPr lang="en-CA" dirty="0">
                <a:hlinkClick r:id="rId11" tooltip="Natural selection"/>
              </a:rPr>
              <a:t>natural selection</a:t>
            </a:r>
            <a:r>
              <a:rPr lang="en-CA" dirty="0"/>
              <a:t>.</a:t>
            </a:r>
            <a:r>
              <a:rPr lang="en-CA" baseline="30000" dirty="0">
                <a:hlinkClick r:id="rId12"/>
              </a:rPr>
              <a:t>[2]</a:t>
            </a:r>
            <a:endParaRPr lang="en-CA" dirty="0"/>
          </a:p>
          <a:p>
            <a:endParaRPr lang="en-CA" dirty="0"/>
          </a:p>
        </p:txBody>
      </p:sp>
    </p:spTree>
    <p:extLst>
      <p:ext uri="{BB962C8B-B14F-4D97-AF65-F5344CB8AC3E}">
        <p14:creationId xmlns:p14="http://schemas.microsoft.com/office/powerpoint/2010/main" val="205982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228600" y="0"/>
            <a:ext cx="8549046" cy="5996004"/>
          </a:xfrm>
          <a:prstGeom prst="rect">
            <a:avLst/>
          </a:prstGeom>
          <a:noFill/>
          <a:ln w="9525">
            <a:noFill/>
            <a:miter lim="800000"/>
            <a:headEnd/>
            <a:tailEnd/>
          </a:ln>
          <a:effectLst/>
        </p:spPr>
      </p:pic>
      <p:sp>
        <p:nvSpPr>
          <p:cNvPr id="5" name="TextBox 4"/>
          <p:cNvSpPr txBox="1"/>
          <p:nvPr/>
        </p:nvSpPr>
        <p:spPr>
          <a:xfrm>
            <a:off x="228600" y="6248400"/>
            <a:ext cx="86868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0"/>
            <a:ext cx="9144000" cy="6461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0" y="0"/>
            <a:ext cx="9144000" cy="70763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0" y="381000"/>
            <a:ext cx="9144000" cy="5791200"/>
          </a:xfrm>
          <a:prstGeom prst="rect">
            <a:avLst/>
          </a:prstGeom>
          <a:noFill/>
          <a:ln w="9525">
            <a:noFill/>
            <a:miter lim="800000"/>
            <a:headEnd/>
            <a:tailEnd/>
          </a:ln>
          <a:effectLst/>
        </p:spPr>
      </p:pic>
      <p:sp>
        <p:nvSpPr>
          <p:cNvPr id="6" name="TextBox 5"/>
          <p:cNvSpPr txBox="1"/>
          <p:nvPr/>
        </p:nvSpPr>
        <p:spPr>
          <a:xfrm>
            <a:off x="228600" y="6324600"/>
            <a:ext cx="5562600" cy="369332"/>
          </a:xfrm>
          <a:prstGeom prst="rect">
            <a:avLst/>
          </a:prstGeom>
          <a:noFill/>
        </p:spPr>
        <p:txBody>
          <a:bodyPr wrap="square" rtlCol="0">
            <a:spAutoFit/>
          </a:bodyPr>
          <a:lstStyle/>
          <a:p>
            <a:r>
              <a:rPr lang="en-US" dirty="0" smtClean="0"/>
              <a:t>Description of </a:t>
            </a:r>
            <a:r>
              <a:rPr lang="en-US" dirty="0" err="1" smtClean="0"/>
              <a:t>Coketown</a:t>
            </a:r>
            <a:r>
              <a:rPr lang="en-US" dirty="0" smtClean="0"/>
              <a:t>, Charles Dickens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318</TotalTime>
  <Words>1187</Words>
  <Application>Microsoft Office PowerPoint</Application>
  <PresentationFormat>On-screen Show (4:3)</PresentationFormat>
  <Paragraphs>48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What links can you think of between the photos?</vt:lpstr>
      <vt:lpstr>The Industrial Revolution</vt:lpstr>
      <vt:lpstr>The Peppered Moth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stable world gone mad</vt:lpstr>
      <vt:lpstr>Isambard Kingdom Brunel</vt:lpstr>
      <vt:lpstr>Samuel Slater: Father of American Industrial  Revolution (American Factory System)</vt:lpstr>
      <vt:lpstr>PowerPoint Presentation</vt:lpstr>
      <vt:lpstr>James Watt: The Steam Engine</vt:lpstr>
      <vt:lpstr>Exit from Class</vt:lpstr>
      <vt:lpstr>PowerPoint Presentation</vt:lpstr>
    </vt:vector>
  </TitlesOfParts>
  <Company>Collingwood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links can you think of between the photos?</dc:title>
  <dc:creator>Computer Services</dc:creator>
  <cp:lastModifiedBy>Tasso Kanavos</cp:lastModifiedBy>
  <cp:revision>10</cp:revision>
  <dcterms:created xsi:type="dcterms:W3CDTF">2011-05-09T03:04:37Z</dcterms:created>
  <dcterms:modified xsi:type="dcterms:W3CDTF">2013-05-23T15:09:07Z</dcterms:modified>
</cp:coreProperties>
</file>